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3"/>
  </p:notesMasterIdLst>
  <p:handoutMasterIdLst>
    <p:handoutMasterId r:id="rId34"/>
  </p:handoutMasterIdLst>
  <p:sldIdLst>
    <p:sldId id="256" r:id="rId2"/>
    <p:sldId id="287" r:id="rId3"/>
    <p:sldId id="257" r:id="rId4"/>
    <p:sldId id="266" r:id="rId5"/>
    <p:sldId id="267" r:id="rId6"/>
    <p:sldId id="258" r:id="rId7"/>
    <p:sldId id="265" r:id="rId8"/>
    <p:sldId id="259" r:id="rId9"/>
    <p:sldId id="260" r:id="rId10"/>
    <p:sldId id="261" r:id="rId11"/>
    <p:sldId id="262"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9" r:id="rId30"/>
    <p:sldId id="285" r:id="rId31"/>
    <p:sldId id="286" r:id="rId3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63" autoAdjust="0"/>
    <p:restoredTop sz="86767" autoAdjust="0"/>
  </p:normalViewPr>
  <p:slideViewPr>
    <p:cSldViewPr>
      <p:cViewPr>
        <p:scale>
          <a:sx n="75" d="100"/>
          <a:sy n="75" d="100"/>
        </p:scale>
        <p:origin x="-1932" y="-1068"/>
      </p:cViewPr>
      <p:guideLst>
        <p:guide orient="horz" pos="2160"/>
        <p:guide pos="2880"/>
      </p:guideLst>
    </p:cSldViewPr>
  </p:slideViewPr>
  <p:outlineViewPr>
    <p:cViewPr>
      <p:scale>
        <a:sx n="33" d="100"/>
        <a:sy n="33" d="100"/>
      </p:scale>
      <p:origin x="0" y="24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2526"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D31F8A-D31B-4E7B-B447-C18A5CCC6B12}"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C8539F0E-C6FD-4469-ABC4-BBE03CB8360D}">
      <dgm:prSet phldrT="[Text]"/>
      <dgm:spPr/>
      <dgm:t>
        <a:bodyPr/>
        <a:lstStyle/>
        <a:p>
          <a:r>
            <a:rPr lang="en-US" b="1" dirty="0" smtClean="0"/>
            <a:t>Improve Quality</a:t>
          </a:r>
          <a:endParaRPr lang="en-US" b="1" dirty="0"/>
        </a:p>
      </dgm:t>
    </dgm:pt>
    <dgm:pt modelId="{FD643FDC-D958-430B-A9D7-152869319F91}" type="parTrans" cxnId="{9F9E10B2-B5E2-45A3-BD93-1A150D894D47}">
      <dgm:prSet/>
      <dgm:spPr/>
      <dgm:t>
        <a:bodyPr/>
        <a:lstStyle/>
        <a:p>
          <a:endParaRPr lang="en-US"/>
        </a:p>
      </dgm:t>
    </dgm:pt>
    <dgm:pt modelId="{7DFF3D5E-76C3-444B-B3BC-EFDB25F75C21}" type="sibTrans" cxnId="{9F9E10B2-B5E2-45A3-BD93-1A150D894D47}">
      <dgm:prSet/>
      <dgm:spPr/>
      <dgm:t>
        <a:bodyPr/>
        <a:lstStyle/>
        <a:p>
          <a:endParaRPr lang="en-US"/>
        </a:p>
      </dgm:t>
    </dgm:pt>
    <dgm:pt modelId="{D2997B8C-DA24-4AF2-9DB7-BE65D8A1CB6E}">
      <dgm:prSet phldrT="[Text]"/>
      <dgm:spPr/>
      <dgm:t>
        <a:bodyPr/>
        <a:lstStyle/>
        <a:p>
          <a:r>
            <a:rPr lang="en-US" b="1" dirty="0" smtClean="0"/>
            <a:t>Reduce Costs, Rework, Delays, &amp; Errors</a:t>
          </a:r>
          <a:endParaRPr lang="en-US" b="1" dirty="0"/>
        </a:p>
      </dgm:t>
    </dgm:pt>
    <dgm:pt modelId="{262CB9DF-4AC2-4F70-A8DB-B567F7AF38A6}" type="parTrans" cxnId="{0163A1F1-CB5C-49AF-827B-A527055AAF0F}">
      <dgm:prSet/>
      <dgm:spPr/>
      <dgm:t>
        <a:bodyPr/>
        <a:lstStyle/>
        <a:p>
          <a:endParaRPr lang="en-US"/>
        </a:p>
      </dgm:t>
    </dgm:pt>
    <dgm:pt modelId="{9B642BC8-72CE-4C27-9527-8BFB1BC357A1}" type="sibTrans" cxnId="{0163A1F1-CB5C-49AF-827B-A527055AAF0F}">
      <dgm:prSet/>
      <dgm:spPr/>
      <dgm:t>
        <a:bodyPr/>
        <a:lstStyle/>
        <a:p>
          <a:endParaRPr lang="en-US"/>
        </a:p>
      </dgm:t>
    </dgm:pt>
    <dgm:pt modelId="{2FBC47FD-2713-44B4-8388-0C6C89150B2D}">
      <dgm:prSet phldrT="[Text]"/>
      <dgm:spPr/>
      <dgm:t>
        <a:bodyPr/>
        <a:lstStyle/>
        <a:p>
          <a:r>
            <a:rPr lang="en-US" b="1" dirty="0" smtClean="0"/>
            <a:t>Increase Productivity</a:t>
          </a:r>
          <a:endParaRPr lang="en-US" b="1" dirty="0"/>
        </a:p>
      </dgm:t>
    </dgm:pt>
    <dgm:pt modelId="{0EE87A8F-6991-4D6A-BB61-79910AA99A14}" type="parTrans" cxnId="{56DA6D64-FF99-4EB9-9C9E-6F60F5D3D9AC}">
      <dgm:prSet/>
      <dgm:spPr/>
      <dgm:t>
        <a:bodyPr/>
        <a:lstStyle/>
        <a:p>
          <a:endParaRPr lang="en-US"/>
        </a:p>
      </dgm:t>
    </dgm:pt>
    <dgm:pt modelId="{15D006C2-BE6F-41AF-A272-542D74BB966A}" type="sibTrans" cxnId="{56DA6D64-FF99-4EB9-9C9E-6F60F5D3D9AC}">
      <dgm:prSet/>
      <dgm:spPr/>
      <dgm:t>
        <a:bodyPr/>
        <a:lstStyle/>
        <a:p>
          <a:endParaRPr lang="en-US"/>
        </a:p>
      </dgm:t>
    </dgm:pt>
    <dgm:pt modelId="{399C8D95-C3DB-41DF-A5AA-F40348504A4F}">
      <dgm:prSet/>
      <dgm:spPr/>
      <dgm:t>
        <a:bodyPr/>
        <a:lstStyle/>
        <a:p>
          <a:r>
            <a:rPr lang="en-US" b="1" dirty="0" smtClean="0"/>
            <a:t>Improve Customer Satisfaction</a:t>
          </a:r>
          <a:r>
            <a:rPr lang="en-US" b="1" baseline="0" dirty="0" smtClean="0"/>
            <a:t> </a:t>
          </a:r>
          <a:endParaRPr lang="en-US" b="1" dirty="0"/>
        </a:p>
      </dgm:t>
    </dgm:pt>
    <dgm:pt modelId="{71ACD51E-C67B-437D-BD1E-BF1C018CF7E9}" type="parTrans" cxnId="{81A1B658-8F49-4B67-A66E-611D0E41AABD}">
      <dgm:prSet/>
      <dgm:spPr/>
      <dgm:t>
        <a:bodyPr/>
        <a:lstStyle/>
        <a:p>
          <a:endParaRPr lang="en-US"/>
        </a:p>
      </dgm:t>
    </dgm:pt>
    <dgm:pt modelId="{338E45FB-AE30-4BB2-A35B-8A2733B2CE2C}" type="sibTrans" cxnId="{81A1B658-8F49-4B67-A66E-611D0E41AABD}">
      <dgm:prSet/>
      <dgm:spPr/>
      <dgm:t>
        <a:bodyPr/>
        <a:lstStyle/>
        <a:p>
          <a:endParaRPr lang="en-US"/>
        </a:p>
      </dgm:t>
    </dgm:pt>
    <dgm:pt modelId="{8C066743-AE7A-4668-B6BE-7DF17873DBC8}">
      <dgm:prSet/>
      <dgm:spPr/>
      <dgm:t>
        <a:bodyPr/>
        <a:lstStyle/>
        <a:p>
          <a:r>
            <a:rPr lang="en-US" b="1" dirty="0" smtClean="0"/>
            <a:t>Success</a:t>
          </a:r>
          <a:r>
            <a:rPr lang="en-US" b="1" baseline="0" dirty="0" smtClean="0"/>
            <a:t> in Business</a:t>
          </a:r>
          <a:endParaRPr lang="en-US" b="1" dirty="0"/>
        </a:p>
      </dgm:t>
    </dgm:pt>
    <dgm:pt modelId="{96C91D37-3290-4BC0-BDBA-44A37FE64F1A}" type="parTrans" cxnId="{A73643DF-6DBB-415B-8331-E17F6A47D156}">
      <dgm:prSet/>
      <dgm:spPr/>
      <dgm:t>
        <a:bodyPr/>
        <a:lstStyle/>
        <a:p>
          <a:endParaRPr lang="en-US"/>
        </a:p>
      </dgm:t>
    </dgm:pt>
    <dgm:pt modelId="{8ED6D681-F9B4-4635-B8F0-4ADE87F152F8}" type="sibTrans" cxnId="{A73643DF-6DBB-415B-8331-E17F6A47D156}">
      <dgm:prSet/>
      <dgm:spPr/>
      <dgm:t>
        <a:bodyPr/>
        <a:lstStyle/>
        <a:p>
          <a:endParaRPr lang="en-US"/>
        </a:p>
      </dgm:t>
    </dgm:pt>
    <dgm:pt modelId="{DCE1803B-7204-437B-B8EB-CD67FAA9B43D}" type="pres">
      <dgm:prSet presAssocID="{A3D31F8A-D31B-4E7B-B447-C18A5CCC6B12}" presName="arrowDiagram" presStyleCnt="0">
        <dgm:presLayoutVars>
          <dgm:chMax val="5"/>
          <dgm:dir/>
          <dgm:resizeHandles val="exact"/>
        </dgm:presLayoutVars>
      </dgm:prSet>
      <dgm:spPr/>
      <dgm:t>
        <a:bodyPr/>
        <a:lstStyle/>
        <a:p>
          <a:endParaRPr lang="en-US"/>
        </a:p>
      </dgm:t>
    </dgm:pt>
    <dgm:pt modelId="{E3C93622-191B-4AD3-9B05-530647A42042}" type="pres">
      <dgm:prSet presAssocID="{A3D31F8A-D31B-4E7B-B447-C18A5CCC6B12}" presName="arrow" presStyleLbl="bgShp" presStyleIdx="0" presStyleCnt="1"/>
      <dgm:spPr/>
    </dgm:pt>
    <dgm:pt modelId="{C08D0C36-26E1-49C5-92BB-43FA7FC7FDA1}" type="pres">
      <dgm:prSet presAssocID="{A3D31F8A-D31B-4E7B-B447-C18A5CCC6B12}" presName="arrowDiagram5" presStyleCnt="0"/>
      <dgm:spPr/>
    </dgm:pt>
    <dgm:pt modelId="{C85FB2E0-B4A7-4551-8CD5-2BB364918AF6}" type="pres">
      <dgm:prSet presAssocID="{C8539F0E-C6FD-4469-ABC4-BBE03CB8360D}" presName="bullet5a" presStyleLbl="node1" presStyleIdx="0" presStyleCnt="5"/>
      <dgm:spPr/>
    </dgm:pt>
    <dgm:pt modelId="{751EDBE7-3ACC-4F08-871C-30B82CEEE14A}" type="pres">
      <dgm:prSet presAssocID="{C8539F0E-C6FD-4469-ABC4-BBE03CB8360D}" presName="textBox5a" presStyleLbl="revTx" presStyleIdx="0" presStyleCnt="5">
        <dgm:presLayoutVars>
          <dgm:bulletEnabled val="1"/>
        </dgm:presLayoutVars>
      </dgm:prSet>
      <dgm:spPr/>
      <dgm:t>
        <a:bodyPr/>
        <a:lstStyle/>
        <a:p>
          <a:endParaRPr lang="en-US"/>
        </a:p>
      </dgm:t>
    </dgm:pt>
    <dgm:pt modelId="{9894A1E0-0F3F-4304-8D0A-9E5D374B069D}" type="pres">
      <dgm:prSet presAssocID="{D2997B8C-DA24-4AF2-9DB7-BE65D8A1CB6E}" presName="bullet5b" presStyleLbl="node1" presStyleIdx="1" presStyleCnt="5"/>
      <dgm:spPr/>
    </dgm:pt>
    <dgm:pt modelId="{11BDF3AE-2C50-4774-8327-88D1E37C6C88}" type="pres">
      <dgm:prSet presAssocID="{D2997B8C-DA24-4AF2-9DB7-BE65D8A1CB6E}" presName="textBox5b" presStyleLbl="revTx" presStyleIdx="1" presStyleCnt="5">
        <dgm:presLayoutVars>
          <dgm:bulletEnabled val="1"/>
        </dgm:presLayoutVars>
      </dgm:prSet>
      <dgm:spPr/>
      <dgm:t>
        <a:bodyPr/>
        <a:lstStyle/>
        <a:p>
          <a:endParaRPr lang="en-US"/>
        </a:p>
      </dgm:t>
    </dgm:pt>
    <dgm:pt modelId="{4FAB90F9-2283-4748-B5F7-4940AFFD00A0}" type="pres">
      <dgm:prSet presAssocID="{2FBC47FD-2713-44B4-8388-0C6C89150B2D}" presName="bullet5c" presStyleLbl="node1" presStyleIdx="2" presStyleCnt="5"/>
      <dgm:spPr/>
    </dgm:pt>
    <dgm:pt modelId="{982278D6-8CFB-4821-987B-263474DD6B84}" type="pres">
      <dgm:prSet presAssocID="{2FBC47FD-2713-44B4-8388-0C6C89150B2D}" presName="textBox5c" presStyleLbl="revTx" presStyleIdx="2" presStyleCnt="5">
        <dgm:presLayoutVars>
          <dgm:bulletEnabled val="1"/>
        </dgm:presLayoutVars>
      </dgm:prSet>
      <dgm:spPr/>
      <dgm:t>
        <a:bodyPr/>
        <a:lstStyle/>
        <a:p>
          <a:endParaRPr lang="en-US"/>
        </a:p>
      </dgm:t>
    </dgm:pt>
    <dgm:pt modelId="{99512CFD-B141-4079-A764-FDFB0099C93E}" type="pres">
      <dgm:prSet presAssocID="{399C8D95-C3DB-41DF-A5AA-F40348504A4F}" presName="bullet5d" presStyleLbl="node1" presStyleIdx="3" presStyleCnt="5"/>
      <dgm:spPr/>
    </dgm:pt>
    <dgm:pt modelId="{837BDDD8-9E66-4E57-B4D2-408A33314ACE}" type="pres">
      <dgm:prSet presAssocID="{399C8D95-C3DB-41DF-A5AA-F40348504A4F}" presName="textBox5d" presStyleLbl="revTx" presStyleIdx="3" presStyleCnt="5">
        <dgm:presLayoutVars>
          <dgm:bulletEnabled val="1"/>
        </dgm:presLayoutVars>
      </dgm:prSet>
      <dgm:spPr/>
      <dgm:t>
        <a:bodyPr/>
        <a:lstStyle/>
        <a:p>
          <a:endParaRPr lang="en-US"/>
        </a:p>
      </dgm:t>
    </dgm:pt>
    <dgm:pt modelId="{E823BB13-5979-4697-AECC-30B7CDCF41BE}" type="pres">
      <dgm:prSet presAssocID="{8C066743-AE7A-4668-B6BE-7DF17873DBC8}" presName="bullet5e" presStyleLbl="node1" presStyleIdx="4" presStyleCnt="5"/>
      <dgm:spPr/>
    </dgm:pt>
    <dgm:pt modelId="{A97B9EE4-3C88-4100-82A2-D141D84C2850}" type="pres">
      <dgm:prSet presAssocID="{8C066743-AE7A-4668-B6BE-7DF17873DBC8}" presName="textBox5e" presStyleLbl="revTx" presStyleIdx="4" presStyleCnt="5">
        <dgm:presLayoutVars>
          <dgm:bulletEnabled val="1"/>
        </dgm:presLayoutVars>
      </dgm:prSet>
      <dgm:spPr/>
      <dgm:t>
        <a:bodyPr/>
        <a:lstStyle/>
        <a:p>
          <a:endParaRPr lang="en-US"/>
        </a:p>
      </dgm:t>
    </dgm:pt>
  </dgm:ptLst>
  <dgm:cxnLst>
    <dgm:cxn modelId="{A73643DF-6DBB-415B-8331-E17F6A47D156}" srcId="{A3D31F8A-D31B-4E7B-B447-C18A5CCC6B12}" destId="{8C066743-AE7A-4668-B6BE-7DF17873DBC8}" srcOrd="4" destOrd="0" parTransId="{96C91D37-3290-4BC0-BDBA-44A37FE64F1A}" sibTransId="{8ED6D681-F9B4-4635-B8F0-4ADE87F152F8}"/>
    <dgm:cxn modelId="{7472D5FF-9995-42B5-AFE2-1DCCCB755593}" type="presOf" srcId="{399C8D95-C3DB-41DF-A5AA-F40348504A4F}" destId="{837BDDD8-9E66-4E57-B4D2-408A33314ACE}" srcOrd="0" destOrd="0" presId="urn:microsoft.com/office/officeart/2005/8/layout/arrow2"/>
    <dgm:cxn modelId="{1B0ABE83-5EC0-4B8F-BA0B-2641E49583CD}" type="presOf" srcId="{C8539F0E-C6FD-4469-ABC4-BBE03CB8360D}" destId="{751EDBE7-3ACC-4F08-871C-30B82CEEE14A}" srcOrd="0" destOrd="0" presId="urn:microsoft.com/office/officeart/2005/8/layout/arrow2"/>
    <dgm:cxn modelId="{0163A1F1-CB5C-49AF-827B-A527055AAF0F}" srcId="{A3D31F8A-D31B-4E7B-B447-C18A5CCC6B12}" destId="{D2997B8C-DA24-4AF2-9DB7-BE65D8A1CB6E}" srcOrd="1" destOrd="0" parTransId="{262CB9DF-4AC2-4F70-A8DB-B567F7AF38A6}" sibTransId="{9B642BC8-72CE-4C27-9527-8BFB1BC357A1}"/>
    <dgm:cxn modelId="{F2056AAA-5B65-4EDE-BCDE-51B12CC96BB3}" type="presOf" srcId="{2FBC47FD-2713-44B4-8388-0C6C89150B2D}" destId="{982278D6-8CFB-4821-987B-263474DD6B84}" srcOrd="0" destOrd="0" presId="urn:microsoft.com/office/officeart/2005/8/layout/arrow2"/>
    <dgm:cxn modelId="{9F9E10B2-B5E2-45A3-BD93-1A150D894D47}" srcId="{A3D31F8A-D31B-4E7B-B447-C18A5CCC6B12}" destId="{C8539F0E-C6FD-4469-ABC4-BBE03CB8360D}" srcOrd="0" destOrd="0" parTransId="{FD643FDC-D958-430B-A9D7-152869319F91}" sibTransId="{7DFF3D5E-76C3-444B-B3BC-EFDB25F75C21}"/>
    <dgm:cxn modelId="{56DA6D64-FF99-4EB9-9C9E-6F60F5D3D9AC}" srcId="{A3D31F8A-D31B-4E7B-B447-C18A5CCC6B12}" destId="{2FBC47FD-2713-44B4-8388-0C6C89150B2D}" srcOrd="2" destOrd="0" parTransId="{0EE87A8F-6991-4D6A-BB61-79910AA99A14}" sibTransId="{15D006C2-BE6F-41AF-A272-542D74BB966A}"/>
    <dgm:cxn modelId="{81A1B658-8F49-4B67-A66E-611D0E41AABD}" srcId="{A3D31F8A-D31B-4E7B-B447-C18A5CCC6B12}" destId="{399C8D95-C3DB-41DF-A5AA-F40348504A4F}" srcOrd="3" destOrd="0" parTransId="{71ACD51E-C67B-437D-BD1E-BF1C018CF7E9}" sibTransId="{338E45FB-AE30-4BB2-A35B-8A2733B2CE2C}"/>
    <dgm:cxn modelId="{48635FDE-5422-41E8-82BA-42BF4D4B6E2D}" type="presOf" srcId="{D2997B8C-DA24-4AF2-9DB7-BE65D8A1CB6E}" destId="{11BDF3AE-2C50-4774-8327-88D1E37C6C88}" srcOrd="0" destOrd="0" presId="urn:microsoft.com/office/officeart/2005/8/layout/arrow2"/>
    <dgm:cxn modelId="{7A1B12A5-69B4-472C-B9A2-84832C3B98C6}" type="presOf" srcId="{8C066743-AE7A-4668-B6BE-7DF17873DBC8}" destId="{A97B9EE4-3C88-4100-82A2-D141D84C2850}" srcOrd="0" destOrd="0" presId="urn:microsoft.com/office/officeart/2005/8/layout/arrow2"/>
    <dgm:cxn modelId="{5744BF44-EEF5-44C6-BCA1-3CCEBACA1EC5}" type="presOf" srcId="{A3D31F8A-D31B-4E7B-B447-C18A5CCC6B12}" destId="{DCE1803B-7204-437B-B8EB-CD67FAA9B43D}" srcOrd="0" destOrd="0" presId="urn:microsoft.com/office/officeart/2005/8/layout/arrow2"/>
    <dgm:cxn modelId="{4F9B7DF7-5ECC-4661-8CCD-CEC901FBBB94}" type="presParOf" srcId="{DCE1803B-7204-437B-B8EB-CD67FAA9B43D}" destId="{E3C93622-191B-4AD3-9B05-530647A42042}" srcOrd="0" destOrd="0" presId="urn:microsoft.com/office/officeart/2005/8/layout/arrow2"/>
    <dgm:cxn modelId="{E6383AE2-7D8B-4934-9641-82B2A3EA9007}" type="presParOf" srcId="{DCE1803B-7204-437B-B8EB-CD67FAA9B43D}" destId="{C08D0C36-26E1-49C5-92BB-43FA7FC7FDA1}" srcOrd="1" destOrd="0" presId="urn:microsoft.com/office/officeart/2005/8/layout/arrow2"/>
    <dgm:cxn modelId="{59FE0A7E-8E50-4661-BB64-43F2170F5409}" type="presParOf" srcId="{C08D0C36-26E1-49C5-92BB-43FA7FC7FDA1}" destId="{C85FB2E0-B4A7-4551-8CD5-2BB364918AF6}" srcOrd="0" destOrd="0" presId="urn:microsoft.com/office/officeart/2005/8/layout/arrow2"/>
    <dgm:cxn modelId="{7D99EDC6-FE35-4AC2-BD01-F163F266A3B6}" type="presParOf" srcId="{C08D0C36-26E1-49C5-92BB-43FA7FC7FDA1}" destId="{751EDBE7-3ACC-4F08-871C-30B82CEEE14A}" srcOrd="1" destOrd="0" presId="urn:microsoft.com/office/officeart/2005/8/layout/arrow2"/>
    <dgm:cxn modelId="{BF61FB54-3E37-420B-A026-40612365AA66}" type="presParOf" srcId="{C08D0C36-26E1-49C5-92BB-43FA7FC7FDA1}" destId="{9894A1E0-0F3F-4304-8D0A-9E5D374B069D}" srcOrd="2" destOrd="0" presId="urn:microsoft.com/office/officeart/2005/8/layout/arrow2"/>
    <dgm:cxn modelId="{E664BFAE-3411-4D5C-BD01-47A724C20345}" type="presParOf" srcId="{C08D0C36-26E1-49C5-92BB-43FA7FC7FDA1}" destId="{11BDF3AE-2C50-4774-8327-88D1E37C6C88}" srcOrd="3" destOrd="0" presId="urn:microsoft.com/office/officeart/2005/8/layout/arrow2"/>
    <dgm:cxn modelId="{78706560-C3D4-4D98-B63B-E8B4FD5AEC63}" type="presParOf" srcId="{C08D0C36-26E1-49C5-92BB-43FA7FC7FDA1}" destId="{4FAB90F9-2283-4748-B5F7-4940AFFD00A0}" srcOrd="4" destOrd="0" presId="urn:microsoft.com/office/officeart/2005/8/layout/arrow2"/>
    <dgm:cxn modelId="{00A84E84-517F-4172-B385-50ABAD066EEF}" type="presParOf" srcId="{C08D0C36-26E1-49C5-92BB-43FA7FC7FDA1}" destId="{982278D6-8CFB-4821-987B-263474DD6B84}" srcOrd="5" destOrd="0" presId="urn:microsoft.com/office/officeart/2005/8/layout/arrow2"/>
    <dgm:cxn modelId="{B2DBDE82-2365-44D7-8096-D6BDEF1597C1}" type="presParOf" srcId="{C08D0C36-26E1-49C5-92BB-43FA7FC7FDA1}" destId="{99512CFD-B141-4079-A764-FDFB0099C93E}" srcOrd="6" destOrd="0" presId="urn:microsoft.com/office/officeart/2005/8/layout/arrow2"/>
    <dgm:cxn modelId="{8A34E9EC-F754-4D61-A10B-971FEF4C93EA}" type="presParOf" srcId="{C08D0C36-26E1-49C5-92BB-43FA7FC7FDA1}" destId="{837BDDD8-9E66-4E57-B4D2-408A33314ACE}" srcOrd="7" destOrd="0" presId="urn:microsoft.com/office/officeart/2005/8/layout/arrow2"/>
    <dgm:cxn modelId="{72C146CD-71B3-40E6-B985-09AF320ED9A0}" type="presParOf" srcId="{C08D0C36-26E1-49C5-92BB-43FA7FC7FDA1}" destId="{E823BB13-5979-4697-AECC-30B7CDCF41BE}" srcOrd="8" destOrd="0" presId="urn:microsoft.com/office/officeart/2005/8/layout/arrow2"/>
    <dgm:cxn modelId="{C50EA080-357D-4AEF-82D0-CAC168B59B62}" type="presParOf" srcId="{C08D0C36-26E1-49C5-92BB-43FA7FC7FDA1}" destId="{A97B9EE4-3C88-4100-82A2-D141D84C2850}"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C93622-191B-4AD3-9B05-530647A42042}">
      <dsp:nvSpPr>
        <dsp:cNvPr id="0" name=""/>
        <dsp:cNvSpPr/>
      </dsp:nvSpPr>
      <dsp:spPr>
        <a:xfrm>
          <a:off x="83819" y="0"/>
          <a:ext cx="8290560" cy="51816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5FB2E0-B4A7-4551-8CD5-2BB364918AF6}">
      <dsp:nvSpPr>
        <dsp:cNvPr id="0" name=""/>
        <dsp:cNvSpPr/>
      </dsp:nvSpPr>
      <dsp:spPr>
        <a:xfrm>
          <a:off x="900440" y="3853037"/>
          <a:ext cx="190682" cy="19068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1EDBE7-3ACC-4F08-871C-30B82CEEE14A}">
      <dsp:nvSpPr>
        <dsp:cNvPr id="0" name=""/>
        <dsp:cNvSpPr/>
      </dsp:nvSpPr>
      <dsp:spPr>
        <a:xfrm>
          <a:off x="995781" y="3948379"/>
          <a:ext cx="1086063" cy="1233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039" tIns="0" rIns="0" bIns="0" numCol="1" spcCol="1270" anchor="t" anchorCtr="0">
          <a:noAutofit/>
        </a:bodyPr>
        <a:lstStyle/>
        <a:p>
          <a:pPr lvl="0" algn="l" defTabSz="889000">
            <a:lnSpc>
              <a:spcPct val="90000"/>
            </a:lnSpc>
            <a:spcBef>
              <a:spcPct val="0"/>
            </a:spcBef>
            <a:spcAft>
              <a:spcPct val="35000"/>
            </a:spcAft>
          </a:pPr>
          <a:r>
            <a:rPr lang="en-US" sz="2000" b="1" kern="1200" dirty="0" smtClean="0"/>
            <a:t>Improve Quality</a:t>
          </a:r>
          <a:endParaRPr lang="en-US" sz="2000" b="1" kern="1200" dirty="0"/>
        </a:p>
      </dsp:txBody>
      <dsp:txXfrm>
        <a:off x="995781" y="3948379"/>
        <a:ext cx="1086063" cy="1233220"/>
      </dsp:txXfrm>
    </dsp:sp>
    <dsp:sp modelId="{9894A1E0-0F3F-4304-8D0A-9E5D374B069D}">
      <dsp:nvSpPr>
        <dsp:cNvPr id="0" name=""/>
        <dsp:cNvSpPr/>
      </dsp:nvSpPr>
      <dsp:spPr>
        <a:xfrm>
          <a:off x="1932614" y="2861279"/>
          <a:ext cx="298460" cy="2984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BDF3AE-2C50-4774-8327-88D1E37C6C88}">
      <dsp:nvSpPr>
        <dsp:cNvPr id="0" name=""/>
        <dsp:cNvSpPr/>
      </dsp:nvSpPr>
      <dsp:spPr>
        <a:xfrm>
          <a:off x="2081844" y="3010509"/>
          <a:ext cx="1376232" cy="2171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48" tIns="0" rIns="0" bIns="0" numCol="1" spcCol="1270" anchor="t" anchorCtr="0">
          <a:noAutofit/>
        </a:bodyPr>
        <a:lstStyle/>
        <a:p>
          <a:pPr lvl="0" algn="l" defTabSz="889000">
            <a:lnSpc>
              <a:spcPct val="90000"/>
            </a:lnSpc>
            <a:spcBef>
              <a:spcPct val="0"/>
            </a:spcBef>
            <a:spcAft>
              <a:spcPct val="35000"/>
            </a:spcAft>
          </a:pPr>
          <a:r>
            <a:rPr lang="en-US" sz="2000" b="1" kern="1200" dirty="0" smtClean="0"/>
            <a:t>Reduce Costs, Rework, Delays, &amp; Errors</a:t>
          </a:r>
          <a:endParaRPr lang="en-US" sz="2000" b="1" kern="1200" dirty="0"/>
        </a:p>
      </dsp:txBody>
      <dsp:txXfrm>
        <a:off x="2081844" y="3010509"/>
        <a:ext cx="1376232" cy="2171090"/>
      </dsp:txXfrm>
    </dsp:sp>
    <dsp:sp modelId="{4FAB90F9-2283-4748-B5F7-4940AFFD00A0}">
      <dsp:nvSpPr>
        <dsp:cNvPr id="0" name=""/>
        <dsp:cNvSpPr/>
      </dsp:nvSpPr>
      <dsp:spPr>
        <a:xfrm>
          <a:off x="3259104" y="2070567"/>
          <a:ext cx="397946" cy="3979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2278D6-8CFB-4821-987B-263474DD6B84}">
      <dsp:nvSpPr>
        <dsp:cNvPr id="0" name=""/>
        <dsp:cNvSpPr/>
      </dsp:nvSpPr>
      <dsp:spPr>
        <a:xfrm>
          <a:off x="3458077" y="2269540"/>
          <a:ext cx="1600078" cy="2912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864" tIns="0" rIns="0" bIns="0" numCol="1" spcCol="1270" anchor="t" anchorCtr="0">
          <a:noAutofit/>
        </a:bodyPr>
        <a:lstStyle/>
        <a:p>
          <a:pPr lvl="0" algn="l" defTabSz="889000">
            <a:lnSpc>
              <a:spcPct val="90000"/>
            </a:lnSpc>
            <a:spcBef>
              <a:spcPct val="0"/>
            </a:spcBef>
            <a:spcAft>
              <a:spcPct val="35000"/>
            </a:spcAft>
          </a:pPr>
          <a:r>
            <a:rPr lang="en-US" sz="2000" b="1" kern="1200" dirty="0" smtClean="0"/>
            <a:t>Increase Productivity</a:t>
          </a:r>
          <a:endParaRPr lang="en-US" sz="2000" b="1" kern="1200" dirty="0"/>
        </a:p>
      </dsp:txBody>
      <dsp:txXfrm>
        <a:off x="3458077" y="2269540"/>
        <a:ext cx="1600078" cy="2912059"/>
      </dsp:txXfrm>
    </dsp:sp>
    <dsp:sp modelId="{99512CFD-B141-4079-A764-FDFB0099C93E}">
      <dsp:nvSpPr>
        <dsp:cNvPr id="0" name=""/>
        <dsp:cNvSpPr/>
      </dsp:nvSpPr>
      <dsp:spPr>
        <a:xfrm>
          <a:off x="4801148" y="1452920"/>
          <a:ext cx="514014" cy="51401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7BDDD8-9E66-4E57-B4D2-408A33314ACE}">
      <dsp:nvSpPr>
        <dsp:cNvPr id="0" name=""/>
        <dsp:cNvSpPr/>
      </dsp:nvSpPr>
      <dsp:spPr>
        <a:xfrm>
          <a:off x="5058156" y="1709928"/>
          <a:ext cx="1658112" cy="3471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366" tIns="0" rIns="0" bIns="0" numCol="1" spcCol="1270" anchor="t" anchorCtr="0">
          <a:noAutofit/>
        </a:bodyPr>
        <a:lstStyle/>
        <a:p>
          <a:pPr lvl="0" algn="l" defTabSz="889000">
            <a:lnSpc>
              <a:spcPct val="90000"/>
            </a:lnSpc>
            <a:spcBef>
              <a:spcPct val="0"/>
            </a:spcBef>
            <a:spcAft>
              <a:spcPct val="35000"/>
            </a:spcAft>
          </a:pPr>
          <a:r>
            <a:rPr lang="en-US" sz="2000" b="1" kern="1200" dirty="0" smtClean="0"/>
            <a:t>Improve Customer Satisfaction</a:t>
          </a:r>
          <a:r>
            <a:rPr lang="en-US" sz="2000" b="1" kern="1200" baseline="0" dirty="0" smtClean="0"/>
            <a:t> </a:t>
          </a:r>
          <a:endParaRPr lang="en-US" sz="2000" b="1" kern="1200" dirty="0"/>
        </a:p>
      </dsp:txBody>
      <dsp:txXfrm>
        <a:off x="5058156" y="1709928"/>
        <a:ext cx="1658112" cy="3471672"/>
      </dsp:txXfrm>
    </dsp:sp>
    <dsp:sp modelId="{E823BB13-5979-4697-AECC-30B7CDCF41BE}">
      <dsp:nvSpPr>
        <dsp:cNvPr id="0" name=""/>
        <dsp:cNvSpPr/>
      </dsp:nvSpPr>
      <dsp:spPr>
        <a:xfrm>
          <a:off x="6388790" y="1040465"/>
          <a:ext cx="654954" cy="6549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7B9EE4-3C88-4100-82A2-D141D84C2850}">
      <dsp:nvSpPr>
        <dsp:cNvPr id="0" name=""/>
        <dsp:cNvSpPr/>
      </dsp:nvSpPr>
      <dsp:spPr>
        <a:xfrm>
          <a:off x="6716268" y="1367942"/>
          <a:ext cx="1658112" cy="3813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047" tIns="0" rIns="0" bIns="0" numCol="1" spcCol="1270" anchor="t" anchorCtr="0">
          <a:noAutofit/>
        </a:bodyPr>
        <a:lstStyle/>
        <a:p>
          <a:pPr lvl="0" algn="l" defTabSz="889000">
            <a:lnSpc>
              <a:spcPct val="90000"/>
            </a:lnSpc>
            <a:spcBef>
              <a:spcPct val="0"/>
            </a:spcBef>
            <a:spcAft>
              <a:spcPct val="35000"/>
            </a:spcAft>
          </a:pPr>
          <a:r>
            <a:rPr lang="en-US" sz="2000" b="1" kern="1200" dirty="0" smtClean="0"/>
            <a:t>Success</a:t>
          </a:r>
          <a:r>
            <a:rPr lang="en-US" sz="2000" b="1" kern="1200" baseline="0" dirty="0" smtClean="0"/>
            <a:t> in Business</a:t>
          </a:r>
          <a:endParaRPr lang="en-US" sz="2000" b="1" kern="1200" dirty="0"/>
        </a:p>
      </dsp:txBody>
      <dsp:txXfrm>
        <a:off x="6716268" y="1367942"/>
        <a:ext cx="1658112" cy="381365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0525049-C3CC-4D6F-8D6C-2FA5CFE11FF8}" type="datetimeFigureOut">
              <a:rPr lang="en-US" smtClean="0"/>
              <a:pPr/>
              <a:t>3/27/2013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4DC4EFA3-96AE-49EF-AD7B-E53D1A994AC4}" type="slidenum">
              <a:rPr lang="en-US" smtClean="0"/>
              <a:pPr/>
              <a:t>‹#›</a:t>
            </a:fld>
            <a:endParaRPr lang="en-US"/>
          </a:p>
        </p:txBody>
      </p:sp>
    </p:spTree>
    <p:extLst>
      <p:ext uri="{BB962C8B-B14F-4D97-AF65-F5344CB8AC3E}">
        <p14:creationId xmlns:p14="http://schemas.microsoft.com/office/powerpoint/2010/main" val="347613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9"/>
          </a:xfrm>
          <a:prstGeom prst="rect">
            <a:avLst/>
          </a:prstGeom>
        </p:spPr>
        <p:txBody>
          <a:bodyPr vert="horz" lIns="91440" tIns="45720" rIns="91440" bIns="45720" rtlCol="0"/>
          <a:lstStyle>
            <a:lvl1pPr algn="r">
              <a:defRPr sz="1200"/>
            </a:lvl1pPr>
          </a:lstStyle>
          <a:p>
            <a:fld id="{74970BC5-6AA8-4262-9CF6-90AD903F80E5}" type="datetimeFigureOut">
              <a:rPr lang="en-US" smtClean="0"/>
              <a:pPr/>
              <a:t>3/27/2013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6"/>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9"/>
          </a:xfrm>
          <a:prstGeom prst="rect">
            <a:avLst/>
          </a:prstGeom>
        </p:spPr>
        <p:txBody>
          <a:bodyPr vert="horz" lIns="91440" tIns="45720" rIns="91440" bIns="45720" rtlCol="0" anchor="b"/>
          <a:lstStyle>
            <a:lvl1pPr algn="r">
              <a:defRPr sz="1200"/>
            </a:lvl1pPr>
          </a:lstStyle>
          <a:p>
            <a:fld id="{E77B79D5-BF71-4F71-BC5F-589DCB8D99A1}" type="slidenum">
              <a:rPr lang="en-US" smtClean="0"/>
              <a:pPr/>
              <a:t>‹#›</a:t>
            </a:fld>
            <a:endParaRPr lang="en-US"/>
          </a:p>
        </p:txBody>
      </p:sp>
    </p:spTree>
    <p:extLst>
      <p:ext uri="{BB962C8B-B14F-4D97-AF65-F5344CB8AC3E}">
        <p14:creationId xmlns:p14="http://schemas.microsoft.com/office/powerpoint/2010/main" val="1937771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77B79D5-BF71-4F71-BC5F-589DCB8D99A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Defining</a:t>
            </a:r>
            <a:r>
              <a:rPr lang="en-US" baseline="0" dirty="0" smtClean="0"/>
              <a:t> a QA program can be seen as the complete package that assures quality of services by evaluating performance against a standard or customer required specification.  </a:t>
            </a:r>
          </a:p>
          <a:p>
            <a:endParaRPr lang="en-US" baseline="0" dirty="0" smtClean="0"/>
          </a:p>
          <a:p>
            <a:r>
              <a:rPr lang="en-US" baseline="0" dirty="0" smtClean="0"/>
              <a:t>QA programs is a way of managing!!!  It is a Quality Management System (QMS). </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In summary a QMS or QA Program is a management system that documents structure, responsibility, and procedures</a:t>
            </a:r>
            <a:r>
              <a:rPr lang="en-US" baseline="0" dirty="0" smtClean="0"/>
              <a:t> required to achieve effective quality product, in our case the product being EH Services (e.g., inspections, permits, etc.).</a:t>
            </a:r>
          </a:p>
          <a:p>
            <a:endParaRPr lang="en-US" baseline="0" dirty="0" smtClean="0"/>
          </a:p>
          <a:p>
            <a:r>
              <a:rPr lang="en-US" baseline="0" dirty="0" smtClean="0"/>
              <a:t>Considering this is the definition of a QMS, then let’s take a moment to think about what you already have a place.</a:t>
            </a:r>
          </a:p>
          <a:p>
            <a:endParaRPr lang="en-US" baseline="0" dirty="0" smtClean="0"/>
          </a:p>
          <a:p>
            <a:r>
              <a:rPr lang="en-US" baseline="0" dirty="0" smtClean="0"/>
              <a:t>Job descriptions for REHS’ and other staff</a:t>
            </a:r>
          </a:p>
          <a:p>
            <a:r>
              <a:rPr lang="en-US" baseline="0" dirty="0" smtClean="0"/>
              <a:t>Inspection protocols and best practices</a:t>
            </a:r>
          </a:p>
          <a:p>
            <a:r>
              <a:rPr lang="en-US" baseline="0" dirty="0" smtClean="0"/>
              <a:t>Inspection sheets</a:t>
            </a:r>
          </a:p>
          <a:p>
            <a:r>
              <a:rPr lang="en-US" baseline="0" dirty="0" smtClean="0"/>
              <a:t>Permit applications </a:t>
            </a:r>
          </a:p>
          <a:p>
            <a:r>
              <a:rPr lang="en-US" baseline="0" dirty="0" smtClean="0"/>
              <a:t>Time sheets</a:t>
            </a:r>
          </a:p>
          <a:p>
            <a:endParaRPr lang="en-US" dirty="0" smtClean="0"/>
          </a:p>
          <a:p>
            <a:r>
              <a:rPr lang="en-US" dirty="0" smtClean="0"/>
              <a:t>The list goes on certainly, but the idea</a:t>
            </a:r>
            <a:r>
              <a:rPr lang="en-US" baseline="0" dirty="0" smtClean="0"/>
              <a:t> here is that you already have a lot of tools in place!!!  It is just a matter of getting it all together to maximize the quality of services provided.</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Moving forward with getting a QMS in place may seem like a daunting task.  Or if you already have one,</a:t>
            </a:r>
            <a:r>
              <a:rPr lang="en-US" baseline="0" dirty="0" smtClean="0"/>
              <a:t> but you know it can be more effective with some “tweaks”, where do you start?</a:t>
            </a:r>
          </a:p>
          <a:p>
            <a:endParaRPr lang="en-US" baseline="0" dirty="0" smtClean="0"/>
          </a:p>
          <a:p>
            <a:r>
              <a:rPr lang="en-US" baseline="0" dirty="0" smtClean="0"/>
              <a:t>First you have to understand the basic characteristics of a QA program.  </a:t>
            </a:r>
          </a:p>
          <a:p>
            <a:endParaRPr lang="en-US" baseline="0" dirty="0" smtClean="0"/>
          </a:p>
          <a:p>
            <a:r>
              <a:rPr lang="en-US" baseline="0" dirty="0" smtClean="0"/>
              <a:t>As presented in the slide it will be a process driven, pro-active, system that accounts for staff functions with the main goal to prevent problems by conducting audits and defining processes implementing the proper tools and providing appropriate and adequate training for staff.   GRIN…</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Now that we all have a better idea about</a:t>
            </a:r>
            <a:r>
              <a:rPr lang="en-US" baseline="0" dirty="0" smtClean="0"/>
              <a:t> what a QMS, or QA program is, let us look at it more closely in the context of Health Departments.  </a:t>
            </a:r>
          </a:p>
          <a:p>
            <a:endParaRPr lang="en-US" baseline="0" dirty="0" smtClean="0"/>
          </a:p>
          <a:p>
            <a:r>
              <a:rPr lang="en-US" baseline="0" dirty="0" smtClean="0"/>
              <a:t>As a side note: at this point in time I think you are probably noticing how certain words, and concepts keep appearing.  </a:t>
            </a:r>
          </a:p>
          <a:p>
            <a:endParaRPr lang="en-US" baseline="0" dirty="0" smtClean="0"/>
          </a:p>
          <a:p>
            <a:r>
              <a:rPr lang="en-US" baseline="0" dirty="0" smtClean="0"/>
              <a:t>For example: Responsive, assessment/audit/monitoring, respect</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Besides a QMS or QA program being good practice to promote customer service</a:t>
            </a:r>
            <a:r>
              <a:rPr lang="en-US" baseline="0" dirty="0" smtClean="0"/>
              <a:t> and business success.  In North Carolina (N.C.) it is mandated!  As defined by NC Local Health Department Accreditation, Essential Service #9.</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QMS or QA Programs in Health Care settings are important for all of the reasons shown on the slide.  Bottom line though</a:t>
            </a:r>
            <a:r>
              <a:rPr lang="en-US" baseline="0" dirty="0" smtClean="0"/>
              <a:t> is ultimately to forego any/all liability issues, while providing effect services and improving health outcomes.</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We now</a:t>
            </a:r>
            <a:r>
              <a:rPr lang="en-US" baseline="0" dirty="0" smtClean="0"/>
              <a:t> have reviewed:</a:t>
            </a:r>
          </a:p>
          <a:p>
            <a:endParaRPr lang="en-US" baseline="0" dirty="0" smtClean="0"/>
          </a:p>
          <a:p>
            <a:r>
              <a:rPr lang="en-US" baseline="0" dirty="0" smtClean="0"/>
              <a:t>What (QMS or QA programs), </a:t>
            </a:r>
          </a:p>
          <a:p>
            <a:r>
              <a:rPr lang="en-US" baseline="0" dirty="0" smtClean="0"/>
              <a:t>Why (important for foregoing any/all liability issues, while providing effect services and improving health outcomes),</a:t>
            </a:r>
          </a:p>
          <a:p>
            <a:r>
              <a:rPr lang="en-US" baseline="0" dirty="0" smtClean="0"/>
              <a:t>Who (REHS’, other health department staff), </a:t>
            </a:r>
          </a:p>
          <a:p>
            <a:r>
              <a:rPr lang="en-US" baseline="0" dirty="0" smtClean="0"/>
              <a:t>Where (Your Health Department), </a:t>
            </a:r>
          </a:p>
          <a:p>
            <a:endParaRPr lang="en-US" baseline="0" dirty="0" smtClean="0"/>
          </a:p>
          <a:p>
            <a:r>
              <a:rPr lang="en-US" baseline="0" dirty="0" smtClean="0"/>
              <a:t>Now let us consider HOW.</a:t>
            </a:r>
          </a:p>
          <a:p>
            <a:endParaRPr lang="en-US" baseline="0" dirty="0" smtClean="0"/>
          </a:p>
          <a:p>
            <a:r>
              <a:rPr lang="en-US" baseline="0" dirty="0" smtClean="0"/>
              <a:t>In this slide you’ll find the eight (8) developmental steps of creating a QMS or a QA Program.  The following ten (10) slides will take a closer look at each step.</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QMS or QA Programs have to start at the top!!!</a:t>
            </a:r>
            <a:r>
              <a:rPr lang="en-US" baseline="0" dirty="0" smtClean="0"/>
              <a:t>  Without management “buy-in” employees will not take the QA program seriously, and deem it as just more work.</a:t>
            </a:r>
          </a:p>
          <a:p>
            <a:endParaRPr lang="en-US" baseline="0" dirty="0" smtClean="0"/>
          </a:p>
          <a:p>
            <a:r>
              <a:rPr lang="en-US" baseline="0" dirty="0" smtClean="0"/>
              <a:t>Besides having management committed to the QMS or QA program, management also needs to define the scope of the QA program and work on assessing any/all gaps in services (e.g., Gap Analysis).</a:t>
            </a:r>
          </a:p>
          <a:p>
            <a:endParaRPr lang="en-US" baseline="0" dirty="0" smtClean="0"/>
          </a:p>
          <a:p>
            <a:endParaRPr lang="en-US" dirty="0" smtClean="0"/>
          </a:p>
          <a:p>
            <a:r>
              <a:rPr lang="en-US" dirty="0" smtClean="0"/>
              <a:t>Reflecting on our current EH Services systems that are in place, can you think of any instances</a:t>
            </a:r>
            <a:r>
              <a:rPr lang="en-US" baseline="0" dirty="0" smtClean="0"/>
              <a:t> in which something </a:t>
            </a:r>
            <a:r>
              <a:rPr lang="en-US" dirty="0" smtClean="0"/>
              <a:t>“fell through the cracks”.  That</a:t>
            </a:r>
            <a:r>
              <a:rPr lang="en-US" baseline="0" dirty="0" smtClean="0"/>
              <a:t> “CRACK” is a GAP.</a:t>
            </a:r>
          </a:p>
          <a:p>
            <a:r>
              <a:rPr lang="en-US" baseline="0" dirty="0" smtClean="0"/>
              <a:t>Once you identify the gaps, with the input of your staff, since they most likely are the ones dealing first hand with any gaps there are, then it is time to assess why it happened and what can be done to prevent it from happening again.</a:t>
            </a:r>
            <a:r>
              <a:rPr lang="en-US" dirty="0" smtClean="0"/>
              <a:t> </a:t>
            </a:r>
          </a:p>
          <a:p>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This slide is meant to REALLY</a:t>
            </a:r>
            <a:r>
              <a:rPr lang="en-US" baseline="0" dirty="0" smtClean="0"/>
              <a:t> emphasize the importance of your (top managements’) role in demonstrating your commitment to the QMS or QA program.</a:t>
            </a:r>
          </a:p>
          <a:p>
            <a:endParaRPr lang="en-US" baseline="0" dirty="0" smtClean="0"/>
          </a:p>
          <a:p>
            <a:r>
              <a:rPr lang="en-US" dirty="0" smtClean="0"/>
              <a:t>It also provides</a:t>
            </a:r>
            <a:r>
              <a:rPr lang="en-US" baseline="0" dirty="0" smtClean="0"/>
              <a:t> you some guidance as to HOW to show your staff you are serious about having a QMS or QA program. </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The next step in developing a QMS or QA Program is PLANNING.</a:t>
            </a:r>
          </a:p>
          <a:p>
            <a:endParaRPr lang="en-US" dirty="0" smtClean="0"/>
          </a:p>
          <a:p>
            <a:r>
              <a:rPr lang="en-US" dirty="0" smtClean="0"/>
              <a:t>In</a:t>
            </a:r>
            <a:r>
              <a:rPr lang="en-US" baseline="0" dirty="0" smtClean="0"/>
              <a:t> the slide it lists five (5) main items that need to be accomplished in this step.</a:t>
            </a:r>
          </a:p>
          <a:p>
            <a:endParaRPr lang="en-US" baseline="0" dirty="0" smtClean="0"/>
          </a:p>
          <a:p>
            <a:r>
              <a:rPr lang="en-US" baseline="0" dirty="0" smtClean="0"/>
              <a:t>Things to think about:</a:t>
            </a:r>
          </a:p>
          <a:p>
            <a:endParaRPr lang="en-US" baseline="0" dirty="0" smtClean="0"/>
          </a:p>
          <a:p>
            <a:r>
              <a:rPr lang="en-US" baseline="0" dirty="0" smtClean="0"/>
              <a:t>Who is going to be on your implementation team?  Do you have every program represented?</a:t>
            </a:r>
          </a:p>
          <a:p>
            <a:r>
              <a:rPr lang="en-US" baseline="0" dirty="0" smtClean="0"/>
              <a:t>What is the plan?  Timeline? </a:t>
            </a:r>
          </a:p>
          <a:p>
            <a:r>
              <a:rPr lang="en-US" baseline="0" dirty="0" smtClean="0"/>
              <a:t>What are the steps needed to be taken?</a:t>
            </a:r>
          </a:p>
          <a:p>
            <a:r>
              <a:rPr lang="en-US" baseline="0" dirty="0" smtClean="0"/>
              <a:t>How are you going to involve employees and get their buy-in?  Conduct Meetings? Send Memos/e-mails? Suggestion Box?</a:t>
            </a:r>
          </a:p>
          <a:p>
            <a:r>
              <a:rPr lang="en-US" baseline="0" dirty="0" smtClean="0"/>
              <a:t>Point of review: Are you still on track? What obstacles have appeared? Have they been addressed?</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Besides these objectives, the main purpose of this</a:t>
            </a:r>
            <a:r>
              <a:rPr lang="en-US" baseline="0" dirty="0" smtClean="0"/>
              <a:t> training is to assist you, the local health departments, in understanding more about the basic concepts of Quality Assurance (QA)  and hopefully to start you on your way, if you haven’t already begun, to implementing a QA program for all of the different programs in your health department.</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Once your implementation</a:t>
            </a:r>
            <a:r>
              <a:rPr lang="en-US" baseline="0" dirty="0" smtClean="0"/>
              <a:t> team is in place, and you have a general plan. Now, it is time to start defining!!!  </a:t>
            </a:r>
          </a:p>
          <a:p>
            <a:endParaRPr lang="en-US" baseline="0" dirty="0" smtClean="0"/>
          </a:p>
          <a:p>
            <a:r>
              <a:rPr lang="en-US" baseline="0" dirty="0" smtClean="0"/>
              <a:t>What is the Quality Policies?  Thinking about EH Services a quality policy could be that 85% of all Food, Lodging, and Institution Inspections are conducted on a regular basis.</a:t>
            </a:r>
          </a:p>
          <a:p>
            <a:endParaRPr lang="en-US" baseline="0" dirty="0" smtClean="0"/>
          </a:p>
          <a:p>
            <a:r>
              <a:rPr lang="en-US" baseline="0" dirty="0" smtClean="0"/>
              <a:t>What are the Quality Objectives?*** This will be covered more in-depth in the next slide.</a:t>
            </a:r>
          </a:p>
          <a:p>
            <a:endParaRPr lang="en-US" baseline="0" dirty="0" smtClean="0"/>
          </a:p>
          <a:p>
            <a:r>
              <a:rPr lang="en-US" baseline="0" dirty="0" smtClean="0"/>
              <a:t>How are you going to communicate it to employees?</a:t>
            </a:r>
          </a:p>
          <a:p>
            <a:r>
              <a:rPr lang="en-US" baseline="0" dirty="0" smtClean="0"/>
              <a:t>Who is going to do what and what are their responsibilities?</a:t>
            </a:r>
          </a:p>
          <a:p>
            <a:endParaRPr lang="en-US" baseline="0" dirty="0" smtClean="0"/>
          </a:p>
          <a:p>
            <a:r>
              <a:rPr lang="en-US" baseline="0" dirty="0" smtClean="0"/>
              <a:t>Do not forget management review is an important part of this step, too!!!</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When setting goals</a:t>
            </a:r>
            <a:r>
              <a:rPr lang="en-US" baseline="0" dirty="0" smtClean="0"/>
              <a:t> and objectives, you need to consider what needs to be accomplished. </a:t>
            </a:r>
          </a:p>
          <a:p>
            <a:endParaRPr lang="en-US" baseline="0" dirty="0" smtClean="0"/>
          </a:p>
          <a:p>
            <a:r>
              <a:rPr lang="en-US" baseline="0" dirty="0" smtClean="0"/>
              <a:t>These items are your goals.  </a:t>
            </a:r>
          </a:p>
          <a:p>
            <a:endParaRPr lang="en-US" baseline="0" dirty="0" smtClean="0"/>
          </a:p>
          <a:p>
            <a:r>
              <a:rPr lang="en-US" baseline="0" dirty="0" smtClean="0"/>
              <a:t>Your objectives are your guide as to how to achieve your goals.  </a:t>
            </a:r>
          </a:p>
          <a:p>
            <a:endParaRPr lang="en-US" baseline="0" dirty="0" smtClean="0"/>
          </a:p>
          <a:p>
            <a:r>
              <a:rPr lang="en-US" baseline="0" dirty="0" smtClean="0"/>
              <a:t>So, when you consider the task of making goals and objectives this way, I find using the S.M.A.R.T. system very helpful.  </a:t>
            </a:r>
          </a:p>
          <a:p>
            <a:endParaRPr lang="en-US" baseline="0" dirty="0" smtClean="0"/>
          </a:p>
          <a:p>
            <a:r>
              <a:rPr lang="en-US" baseline="0" dirty="0" smtClean="0"/>
              <a:t>Remember your objectives should be set aiming to improve the effectiveness of the overall QMS or QA program.</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Once you have your policies, goals, and objectives in place,</a:t>
            </a:r>
            <a:r>
              <a:rPr lang="en-US" baseline="0" dirty="0" smtClean="0"/>
              <a:t> it is time to develop your quality manual.  </a:t>
            </a:r>
          </a:p>
          <a:p>
            <a:endParaRPr lang="en-US" baseline="0" dirty="0" smtClean="0"/>
          </a:p>
          <a:p>
            <a:r>
              <a:rPr lang="en-US" baseline="0" dirty="0" smtClean="0"/>
              <a:t>This is where you start defining the procedures!!!  Do not forget to include auditing procedures as well.  The next slide will discuss some must-have procedures for any QMS or QA program.</a:t>
            </a:r>
          </a:p>
          <a:p>
            <a:endParaRPr lang="en-US" baseline="0" dirty="0" smtClean="0"/>
          </a:p>
          <a:p>
            <a:r>
              <a:rPr lang="en-US" baseline="0" dirty="0" smtClean="0"/>
              <a:t>You will need to select and train your internal auditing team.</a:t>
            </a:r>
          </a:p>
          <a:p>
            <a:endParaRPr lang="en-US" baseline="0" dirty="0" smtClean="0"/>
          </a:p>
          <a:p>
            <a:r>
              <a:rPr lang="en-US" baseline="0" dirty="0" smtClean="0"/>
              <a:t>And as in every step so far, when you think you are done with this step: It is time for management review!!!</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lnSpcReduction="10000"/>
          </a:bodyPr>
          <a:lstStyle/>
          <a:p>
            <a:r>
              <a:rPr lang="en-US" dirty="0" smtClean="0"/>
              <a:t>In this slide you see there are six (6) mandatory</a:t>
            </a:r>
            <a:r>
              <a:rPr lang="en-US" baseline="0" dirty="0" smtClean="0"/>
              <a:t> procedures that must be in your quality manual for it to be complete!!!</a:t>
            </a:r>
          </a:p>
          <a:p>
            <a:endParaRPr lang="en-US" baseline="0" dirty="0" smtClean="0"/>
          </a:p>
          <a:p>
            <a:r>
              <a:rPr lang="en-US" baseline="0" dirty="0" smtClean="0"/>
              <a:t>Reflecting on these six (6) mandatory procedures related to EH services:  </a:t>
            </a:r>
          </a:p>
          <a:p>
            <a:endParaRPr lang="en-US" baseline="0" dirty="0" smtClean="0"/>
          </a:p>
          <a:p>
            <a:r>
              <a:rPr lang="en-US" baseline="0" dirty="0" smtClean="0"/>
              <a:t>Documents:  What documents do you have that needs to be kept?  </a:t>
            </a:r>
          </a:p>
          <a:p>
            <a:r>
              <a:rPr lang="en-US" baseline="0" dirty="0" smtClean="0"/>
              <a:t>Employee records, REHS Authorization Letters, etc.</a:t>
            </a:r>
          </a:p>
          <a:p>
            <a:endParaRPr lang="en-US" baseline="0" dirty="0" smtClean="0"/>
          </a:p>
          <a:p>
            <a:r>
              <a:rPr lang="en-US" baseline="0" dirty="0" smtClean="0"/>
              <a:t>Records: What records do you have that need to be kept?</a:t>
            </a:r>
          </a:p>
          <a:p>
            <a:r>
              <a:rPr lang="en-US" baseline="0" dirty="0" smtClean="0"/>
              <a:t>Inspections, permits, e-mail and/or letter correspondences, complaint log, etc.</a:t>
            </a:r>
          </a:p>
          <a:p>
            <a:endParaRPr lang="en-US" baseline="0" dirty="0" smtClean="0"/>
          </a:p>
          <a:p>
            <a:r>
              <a:rPr lang="en-US" baseline="0" dirty="0" smtClean="0"/>
              <a:t>Internal Auditing Procedures: 10+% of records reviewed every month, shadowing or a ride-along annually with each REHS.</a:t>
            </a:r>
          </a:p>
          <a:p>
            <a:endParaRPr lang="en-US" baseline="0" dirty="0" smtClean="0"/>
          </a:p>
          <a:p>
            <a:r>
              <a:rPr lang="en-US" baseline="0" dirty="0" smtClean="0"/>
              <a:t>Procedures to control for nonconformance's to assure through and complete inspections.</a:t>
            </a:r>
          </a:p>
          <a:p>
            <a:endParaRPr lang="en-US" baseline="0" dirty="0" smtClean="0"/>
          </a:p>
          <a:p>
            <a:r>
              <a:rPr lang="en-US" baseline="0" dirty="0" smtClean="0"/>
              <a:t>Corrective Action plans for non conforming inspections, and poor customer service.  Further training, probation, assigned a direct mentor, work reviewed more frequently, etc.</a:t>
            </a:r>
          </a:p>
          <a:p>
            <a:endParaRPr lang="en-US" baseline="0" dirty="0" smtClean="0"/>
          </a:p>
          <a:p>
            <a:r>
              <a:rPr lang="en-US" baseline="0" dirty="0" smtClean="0"/>
              <a:t>And, Preventative Action procedures: nine (9) months new hire probationary period, mentoring system in place for the first year, team inspections for complex sites, TRAINING, etc.</a:t>
            </a:r>
          </a:p>
          <a:p>
            <a:endParaRPr lang="en-US" baseline="0" dirty="0" smtClean="0"/>
          </a:p>
          <a:p>
            <a:r>
              <a:rPr lang="en-US" baseline="0" dirty="0" smtClean="0"/>
              <a:t>What other items can you add?</a:t>
            </a:r>
          </a:p>
        </p:txBody>
      </p:sp>
      <p:sp>
        <p:nvSpPr>
          <p:cNvPr id="4" name="Slide Number Placeholder 3"/>
          <p:cNvSpPr>
            <a:spLocks noGrp="1"/>
          </p:cNvSpPr>
          <p:nvPr>
            <p:ph type="sldNum" sz="quarter" idx="10"/>
          </p:nvPr>
        </p:nvSpPr>
        <p:spPr/>
        <p:txBody>
          <a:bodyPr/>
          <a:lstStyle/>
          <a:p>
            <a:fld id="{E77B79D5-BF71-4F71-BC5F-589DCB8D99A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Over half way there!!!</a:t>
            </a:r>
            <a:r>
              <a:rPr lang="en-US" baseline="0" dirty="0" smtClean="0"/>
              <a:t>  Step 5 is where you Launch the QMS or QA program.   </a:t>
            </a:r>
          </a:p>
          <a:p>
            <a:endParaRPr lang="en-US" baseline="0" dirty="0" smtClean="0"/>
          </a:p>
          <a:p>
            <a:r>
              <a:rPr lang="en-US" baseline="0" dirty="0" smtClean="0"/>
              <a:t>ALL ABOARD….</a:t>
            </a:r>
          </a:p>
          <a:p>
            <a:endParaRPr lang="en-US" baseline="0" dirty="0" smtClean="0"/>
          </a:p>
          <a:p>
            <a:r>
              <a:rPr lang="en-US" baseline="0" dirty="0" smtClean="0"/>
              <a:t>TRAIN, TRAIN, TRAIN…on polices, goals, objectives, procedures, expectations!!!</a:t>
            </a:r>
          </a:p>
          <a:p>
            <a:endParaRPr lang="en-US" baseline="0" dirty="0" smtClean="0"/>
          </a:p>
          <a:p>
            <a:r>
              <a:rPr lang="en-US" baseline="0" dirty="0" smtClean="0"/>
              <a:t>Implement…get it going!!!</a:t>
            </a:r>
          </a:p>
          <a:p>
            <a:endParaRPr lang="en-US" baseline="0" dirty="0" smtClean="0"/>
          </a:p>
          <a:p>
            <a:r>
              <a:rPr lang="en-US" baseline="0" dirty="0" smtClean="0"/>
              <a:t>Audit…Check and double check!!</a:t>
            </a:r>
          </a:p>
          <a:p>
            <a:endParaRPr lang="en-US" baseline="0" dirty="0" smtClean="0"/>
          </a:p>
          <a:p>
            <a:r>
              <a:rPr lang="en-US" baseline="0" dirty="0" smtClean="0"/>
              <a:t>And of course Management Review!!!   Are things happening as they should?  What needs to be changed?</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Step 6 is the official review step,</a:t>
            </a:r>
            <a:r>
              <a:rPr lang="en-US" baseline="0" dirty="0" smtClean="0"/>
              <a:t> even though you have been conducting a management review with each step, this is where your internal auditing team gets in motion.</a:t>
            </a:r>
          </a:p>
          <a:p>
            <a:endParaRPr lang="en-US" baseline="0" dirty="0" smtClean="0"/>
          </a:p>
          <a:p>
            <a:r>
              <a:rPr lang="en-US" baseline="0" dirty="0" smtClean="0"/>
              <a:t>Have your internal auditing team conduct an audit.</a:t>
            </a:r>
          </a:p>
          <a:p>
            <a:endParaRPr lang="en-US" baseline="0" dirty="0" smtClean="0"/>
          </a:p>
          <a:p>
            <a:r>
              <a:rPr lang="en-US" baseline="0" dirty="0" smtClean="0"/>
              <a:t>Figure out what need to be adjusted.</a:t>
            </a:r>
          </a:p>
          <a:p>
            <a:endParaRPr lang="en-US" baseline="0" dirty="0" smtClean="0"/>
          </a:p>
          <a:p>
            <a:r>
              <a:rPr lang="en-US" baseline="0" dirty="0" smtClean="0"/>
              <a:t>Adjust it!!!</a:t>
            </a:r>
          </a:p>
          <a:p>
            <a:endParaRPr lang="en-US" baseline="0" dirty="0" smtClean="0"/>
          </a:p>
          <a:p>
            <a:r>
              <a:rPr lang="en-US" baseline="0" dirty="0" smtClean="0"/>
              <a:t>And then your turn again, review what just happened?  Did you get the results that you wanted?  </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Step 7 may seem</a:t>
            </a:r>
            <a:r>
              <a:rPr lang="en-US" baseline="0" dirty="0" smtClean="0"/>
              <a:t> repetitive.  But, it is important to “Assess” your “Review”.  </a:t>
            </a:r>
          </a:p>
          <a:p>
            <a:endParaRPr lang="en-US" baseline="0" dirty="0" smtClean="0"/>
          </a:p>
          <a:p>
            <a:r>
              <a:rPr lang="en-US" baseline="0" dirty="0" smtClean="0"/>
              <a:t>By reviewing the QMS or QA Program all the way through the audit phase you get an idea of what happened so-to-speak.  </a:t>
            </a:r>
          </a:p>
          <a:p>
            <a:endParaRPr lang="en-US" baseline="0" dirty="0" smtClean="0"/>
          </a:p>
          <a:p>
            <a:r>
              <a:rPr lang="en-US" baseline="0" dirty="0" smtClean="0"/>
              <a:t>Now, in this step is the time to figure out what needs to be done to get the results you want.</a:t>
            </a:r>
          </a:p>
          <a:p>
            <a:endParaRPr lang="en-US" baseline="0" dirty="0" smtClean="0"/>
          </a:p>
        </p:txBody>
      </p:sp>
      <p:sp>
        <p:nvSpPr>
          <p:cNvPr id="4" name="Slide Number Placeholder 3"/>
          <p:cNvSpPr>
            <a:spLocks noGrp="1"/>
          </p:cNvSpPr>
          <p:nvPr>
            <p:ph type="sldNum" sz="quarter" idx="10"/>
          </p:nvPr>
        </p:nvSpPr>
        <p:spPr/>
        <p:txBody>
          <a:bodyPr/>
          <a:lstStyle/>
          <a:p>
            <a:fld id="{E77B79D5-BF71-4F71-BC5F-589DCB8D99A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This is the final step</a:t>
            </a:r>
            <a:r>
              <a:rPr lang="en-US" baseline="0" dirty="0" smtClean="0"/>
              <a:t> in the development of a QMS or QA Program.  It is also the step that will take the longest to implement, because it is on-going, forever and ever…</a:t>
            </a:r>
          </a:p>
          <a:p>
            <a:endParaRPr lang="en-US" baseline="0" dirty="0" smtClean="0"/>
          </a:p>
          <a:p>
            <a:r>
              <a:rPr lang="en-US" baseline="0" dirty="0" smtClean="0"/>
              <a:t>Know that once you have your QMS or QA program in place, it will need constant adjusting to stay current with the times, adjust for changes in staff, customer demand, technology, new Laws and Rules, etc.</a:t>
            </a:r>
          </a:p>
          <a:p>
            <a:endParaRPr lang="en-US" baseline="0" dirty="0" smtClean="0"/>
          </a:p>
          <a:p>
            <a:r>
              <a:rPr lang="en-US" baseline="0" dirty="0" smtClean="0"/>
              <a:t>Some external changes that have recently had an impact of EH Services throughout the state of North Carolina:</a:t>
            </a:r>
          </a:p>
          <a:p>
            <a:endParaRPr lang="en-US" baseline="0" dirty="0" smtClean="0"/>
          </a:p>
          <a:p>
            <a:r>
              <a:rPr lang="en-US" baseline="0" dirty="0" smtClean="0"/>
              <a:t>Down turn in construction</a:t>
            </a:r>
          </a:p>
          <a:p>
            <a:r>
              <a:rPr lang="en-US" baseline="0" dirty="0" smtClean="0"/>
              <a:t>Installation/expansion of city water and sewer systems</a:t>
            </a:r>
          </a:p>
          <a:p>
            <a:r>
              <a:rPr lang="en-US" baseline="0" dirty="0" smtClean="0"/>
              <a:t>FOOD CODE</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E77B79D5-BF71-4F71-BC5F-589DCB8D99A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Developing a QMS or QA Program does not happen over night.  How long it will take depends on several different factors that are unique to each Health Department.  </a:t>
            </a:r>
          </a:p>
          <a:p>
            <a:endParaRPr lang="en-US" dirty="0" smtClean="0"/>
          </a:p>
          <a:p>
            <a:r>
              <a:rPr lang="en-US" dirty="0" smtClean="0"/>
              <a:t>Also,</a:t>
            </a:r>
            <a:r>
              <a:rPr lang="en-US" baseline="0" dirty="0" smtClean="0"/>
              <a:t> Health Departments need to take into account whether or not there are other standards that must be met. </a:t>
            </a:r>
          </a:p>
          <a:p>
            <a:endParaRPr lang="en-US" dirty="0" smtClean="0"/>
          </a:p>
          <a:p>
            <a:r>
              <a:rPr lang="en-US" dirty="0" smtClean="0"/>
              <a:t>For example, those counties which are enrolled</a:t>
            </a:r>
            <a:r>
              <a:rPr lang="en-US" baseline="0" dirty="0" smtClean="0"/>
              <a:t> in the FDA Voluntary Retail Standards Program.  They are provided a compliance tool for Standard 4, detailing ten elements.  The next slide reviews those elements.</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fontScale="92500" lnSpcReduction="10000"/>
          </a:bodyPr>
          <a:lstStyle/>
          <a:p>
            <a:r>
              <a:rPr lang="en-US" dirty="0" smtClean="0"/>
              <a:t>As you read through this slide, it may occur to you that these</a:t>
            </a:r>
            <a:r>
              <a:rPr lang="en-US" baseline="0" dirty="0" smtClean="0"/>
              <a:t> ten elements reads like a job description.  </a:t>
            </a:r>
          </a:p>
          <a:p>
            <a:endParaRPr lang="en-US" baseline="0" dirty="0" smtClean="0"/>
          </a:p>
          <a:p>
            <a:r>
              <a:rPr lang="en-US" baseline="0" dirty="0" smtClean="0"/>
              <a:t>These elements or compliance guidelines are what REHS’ are supposed to be doing with every inspection.  There is nothing in this slide that could be deemed above and beyond the basics.</a:t>
            </a:r>
          </a:p>
          <a:p>
            <a:endParaRPr lang="en-US" baseline="0" dirty="0" smtClean="0"/>
          </a:p>
          <a:p>
            <a:r>
              <a:rPr lang="en-US" baseline="0" dirty="0" smtClean="0"/>
              <a:t>In fact when the Regional FLI Specialist come to conduct a program review in preparing you for the accreditation team they use “Compliance Tools” very similar to this one. </a:t>
            </a:r>
          </a:p>
          <a:p>
            <a:endParaRPr lang="en-US" baseline="0" dirty="0" smtClean="0"/>
          </a:p>
          <a:p>
            <a:r>
              <a:rPr lang="en-US" baseline="0" dirty="0" smtClean="0"/>
              <a:t>Of course, people are not born REHS’.  They have to be trained!!!  </a:t>
            </a:r>
          </a:p>
          <a:p>
            <a:endParaRPr lang="en-US" baseline="0" dirty="0" smtClean="0"/>
          </a:p>
          <a:p>
            <a:r>
              <a:rPr lang="en-US" baseline="0" dirty="0" smtClean="0"/>
              <a:t>Training is a very important part of knowing how to do their jobs, especially since there are new Laws &amp; Rules being enacted all the time.</a:t>
            </a:r>
          </a:p>
          <a:p>
            <a:endParaRPr lang="en-US" baseline="0" dirty="0" smtClean="0"/>
          </a:p>
          <a:p>
            <a:r>
              <a:rPr lang="en-US" baseline="0" dirty="0" smtClean="0"/>
              <a:t>To reiterate there should be a training component in any QMS or QA program.  Training is one of the main characteristics of QA programs. (See slide 12)</a:t>
            </a:r>
          </a:p>
          <a:p>
            <a:endParaRPr lang="en-US" baseline="0" dirty="0" smtClean="0"/>
          </a:p>
          <a:p>
            <a:r>
              <a:rPr lang="en-US" baseline="0" dirty="0" smtClean="0"/>
              <a:t>Following this line of thought, the REHS’ should not only conduct their job duties for inspections, but also receive up to date training on current trends, Rules, etc.  </a:t>
            </a:r>
          </a:p>
          <a:p>
            <a:endParaRPr lang="en-US" baseline="0" dirty="0" smtClean="0"/>
          </a:p>
          <a:p>
            <a:r>
              <a:rPr lang="en-US" baseline="0" dirty="0" smtClean="0"/>
              <a:t>Since, training and staying current in the field, is an integral part of the REHS’ job, the Regional Specialist when assessing a program in preparation for accreditation, will thus review the Continuing Education (CE) that has been received by REHS’ in determining whether a QMS or QA program is in compliance. </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Discussing quality can be</a:t>
            </a:r>
            <a:r>
              <a:rPr lang="en-US" baseline="0" dirty="0" smtClean="0"/>
              <a:t> a bit tricky, since there are many different definitions of quality ranging from an academic definitions to extremely subjective ones.  So, to have a meaningful definition your perspective of quality is very important.  For the purposes of this presentation our perspective is focusing on environmental health services (e.g., inspections and permits). </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So, in conclusion, you are not alone.</a:t>
            </a:r>
            <a:r>
              <a:rPr lang="en-US" baseline="0" dirty="0" smtClean="0"/>
              <a:t>  All of the NC Health Departments are supposed to have a QMS or QA program.</a:t>
            </a:r>
          </a:p>
          <a:p>
            <a:endParaRPr lang="en-US" baseline="0" dirty="0" smtClean="0"/>
          </a:p>
          <a:p>
            <a:r>
              <a:rPr lang="en-US" baseline="0" dirty="0" smtClean="0"/>
              <a:t>There are many N.C. Health Departments that already have QMS or QA programs in place.  </a:t>
            </a:r>
          </a:p>
          <a:p>
            <a:endParaRPr lang="en-US" baseline="0" dirty="0" smtClean="0"/>
          </a:p>
          <a:p>
            <a:r>
              <a:rPr lang="en-US" baseline="0" dirty="0" smtClean="0"/>
              <a:t>You will find posted several examples of local NC Health Departments QMS or QA programs from agencies that were willing to share.</a:t>
            </a:r>
          </a:p>
          <a:p>
            <a:endParaRPr lang="en-US" baseline="0" dirty="0" smtClean="0"/>
          </a:p>
          <a:p>
            <a:r>
              <a:rPr lang="en-US" baseline="0" dirty="0" smtClean="0"/>
              <a:t>The plan(s) may not fit your counties needs exactly, but will definitely provide you with a starting point, or a point for you to review what may already be in place to see if it is meeting its’ goals fully.</a:t>
            </a:r>
          </a:p>
          <a:p>
            <a:endParaRPr lang="en-US" baseline="0" dirty="0" smtClean="0"/>
          </a:p>
          <a:p>
            <a:r>
              <a:rPr lang="en-US" baseline="0" dirty="0" smtClean="0"/>
              <a:t>After you finish this presentation you can also, go to the survey Monkey Link to do a review/quiz. With a complete submission of the quiz you will receive a certificate of completion within a week. 1CEU is being applied for from the REHS board for those who receive </a:t>
            </a:r>
            <a:r>
              <a:rPr lang="en-US" baseline="0" smtClean="0"/>
              <a:t>a certificate. </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To start with, we need to understand “why quality”.  In other words what is the purpose.  As seen in the diagram in the slide, as you improve quality you reduce costs, increase productivity, improve customer satisfaction, and ultimately gain success in business.</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There are many stumbling</a:t>
            </a:r>
            <a:r>
              <a:rPr lang="en-US" baseline="0" dirty="0" smtClean="0"/>
              <a:t> blocks along the way though that everyone involved in a quality program needs to be aware of.  Let’s look at the six (6) main causes of poor quality in relation to our perspective of environmental health services (e.g., inspections and permits).  Once we consider this information  in that context the picture becomes much clearer.  </a:t>
            </a:r>
          </a:p>
          <a:p>
            <a:endParaRPr lang="en-US" baseline="0" dirty="0" smtClean="0"/>
          </a:p>
          <a:p>
            <a:r>
              <a:rPr lang="en-US" baseline="0" dirty="0" smtClean="0"/>
              <a:t>Using that context, let us take each point of one of the six (6) main causes of poor quality and think of some examples:</a:t>
            </a:r>
          </a:p>
          <a:p>
            <a:endParaRPr lang="en-US" baseline="0" dirty="0" smtClean="0"/>
          </a:p>
          <a:p>
            <a:r>
              <a:rPr lang="en-US" baseline="0" dirty="0" smtClean="0"/>
              <a:t>Man = our REHS’/inspectors, training, personal skills</a:t>
            </a:r>
          </a:p>
          <a:p>
            <a:r>
              <a:rPr lang="en-US" baseline="0" dirty="0" smtClean="0"/>
              <a:t>Machine = their computers, phones, county vehicles</a:t>
            </a:r>
          </a:p>
          <a:p>
            <a:r>
              <a:rPr lang="en-US" baseline="0" dirty="0" smtClean="0"/>
              <a:t>Material = inspection sheets, pens</a:t>
            </a:r>
          </a:p>
          <a:p>
            <a:r>
              <a:rPr lang="en-US" baseline="0" dirty="0" smtClean="0"/>
              <a:t>Management = Self, Supervisors, Health Directors</a:t>
            </a:r>
          </a:p>
          <a:p>
            <a:r>
              <a:rPr lang="en-US" baseline="0" dirty="0" smtClean="0"/>
              <a:t>Method = protocol, procedures, communication </a:t>
            </a:r>
          </a:p>
          <a:p>
            <a:r>
              <a:rPr lang="en-US" baseline="0" dirty="0" smtClean="0"/>
              <a:t>Mother Nature = weather, this playing a larger role in some programs versus others (e.g., On-site Wastewater, Pools, etc.)</a:t>
            </a:r>
          </a:p>
          <a:p>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Taking defining quality a step further,</a:t>
            </a:r>
            <a:r>
              <a:rPr lang="en-US" baseline="0" dirty="0" smtClean="0"/>
              <a:t> you should also be aware that besides your perspective there are also different points of view.  From the four points of view listed here let us consider each one in our context of EH Services.  </a:t>
            </a:r>
          </a:p>
          <a:p>
            <a:endParaRPr lang="en-US" baseline="0" dirty="0" smtClean="0"/>
          </a:p>
          <a:p>
            <a:r>
              <a:rPr lang="en-US" baseline="0" dirty="0" smtClean="0"/>
              <a:t>The process point of view would be: are the REHS’ conducting and performing a comprehensive, through inspection following the proper standards and guidelines.</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product point of view</a:t>
            </a:r>
            <a:r>
              <a:rPr lang="en-US" baseline="0" dirty="0" smtClean="0"/>
              <a:t> addresses: quantity, quality and completeness of the inspection(s) for the total costs to the county.  Thus, the “acceptable price” is how much time is taken to conduct the inspection(s) thoroughly.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cost point of view considers all of the confounding factors (e.g., salaries, equipment, etc.) versus liable claims.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Finally, the customer point of view.  Do our customers, the citizens of North Carolina deem our services of value.  In other words are we meeting our “Fitness for Use”.</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77B79D5-BF71-4F71-BC5F-589DCB8D99A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lnSpcReduction="10000"/>
          </a:bodyPr>
          <a:lstStyle/>
          <a:p>
            <a:r>
              <a:rPr lang="en-US" dirty="0" smtClean="0"/>
              <a:t>Since the all of the citizens</a:t>
            </a:r>
            <a:r>
              <a:rPr lang="en-US" baseline="0" dirty="0" smtClean="0"/>
              <a:t> of North Carolina are our customers, Health Departments’ main focus is on services provided and customer satisfaction.  </a:t>
            </a:r>
          </a:p>
          <a:p>
            <a:endParaRPr lang="en-US" baseline="0" dirty="0" smtClean="0"/>
          </a:p>
          <a:p>
            <a:r>
              <a:rPr lang="en-US" baseline="0" dirty="0" smtClean="0"/>
              <a:t>Services provided in a health department are largely predetermined by best practices, standard protocols, and are often defined by funding sources.  </a:t>
            </a:r>
          </a:p>
          <a:p>
            <a:endParaRPr lang="en-US" baseline="0" dirty="0" smtClean="0"/>
          </a:p>
          <a:p>
            <a:r>
              <a:rPr lang="en-US" baseline="0" dirty="0" smtClean="0"/>
              <a:t>Customer satisfaction though is an important part of running any successful business.  In the Health Department setting sometimes there is a perception that since the “clients” are not necessarily paying for the services that they are not “customers”. This is wrong!!!  And, staff should be adequately trained to provide excellent customer service, or ultimately your programs and Health Department will suffer the consequences (e.g., losing funding).  </a:t>
            </a:r>
          </a:p>
          <a:p>
            <a:endParaRPr lang="en-US" baseline="0" dirty="0" smtClean="0"/>
          </a:p>
          <a:p>
            <a:r>
              <a:rPr lang="en-US" baseline="0" dirty="0" smtClean="0"/>
              <a:t>Four (4) helpful tips for keeping customers satisfied are:</a:t>
            </a:r>
          </a:p>
          <a:p>
            <a:endParaRPr lang="en-US" baseline="0" dirty="0" smtClean="0"/>
          </a:p>
          <a:p>
            <a:r>
              <a:rPr lang="en-US" baseline="0" dirty="0" smtClean="0"/>
              <a:t>Be Pro-active: head off foreseeable problems before the arise.</a:t>
            </a:r>
          </a:p>
          <a:p>
            <a:endParaRPr lang="en-US" baseline="0" dirty="0" smtClean="0"/>
          </a:p>
          <a:p>
            <a:r>
              <a:rPr lang="en-US" baseline="0" dirty="0" smtClean="0"/>
              <a:t>Be Responsive: JUST DO IT, if there is something that needs to be done, then it is best to address it as soon as possible.</a:t>
            </a:r>
          </a:p>
          <a:p>
            <a:endParaRPr lang="en-US" baseline="0" dirty="0" smtClean="0"/>
          </a:p>
          <a:p>
            <a:r>
              <a:rPr lang="en-US" baseline="0" dirty="0" smtClean="0"/>
              <a:t>Be Honest: Best Guess, sincerely what do you think, that is the how items should be addressed.  Do not tell customers something just because you want them to go-away happy.  They will only come back later frustrated and angry that they were misled the first time.  Also, no one and nothing is perfect.  If staff does not know an answer they should say so, but this feeds back into the first two tips of being pro-active and responsive.  If they do not know an answer then they need to try and find out what the answer is, if there is one.</a:t>
            </a:r>
          </a:p>
          <a:p>
            <a:endParaRPr lang="en-US" baseline="0" dirty="0" smtClean="0"/>
          </a:p>
          <a:p>
            <a:r>
              <a:rPr lang="en-US" baseline="0" dirty="0" smtClean="0"/>
              <a:t>Be Realistic:  No one has all the answers and a lot of times there are not any easy answers.  Think sincerity and use the other three tips, your customers will appreciate your efforts and believe that you are doing your best given the circumstances.</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Keeping</a:t>
            </a:r>
            <a:r>
              <a:rPr lang="en-US" baseline="0" dirty="0" smtClean="0"/>
              <a:t> the four (4) customer satisfaction tips in mind, it is no surprise then when we see the six (6) main quality dimensions.  Each one of these dimensions fitting into one or more of the customer satisfaction tips.  Again, implementing these practices at all levels will limit customer dissatisfaction.</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we now have a pretty good idea about What is quality and WHY.  Let’s start discussing what is Quality Assurance.  As the definition above indicates it is a plan of action (program) that is systematically conducted and documented.</a:t>
            </a:r>
            <a:endParaRPr lang="en-US" dirty="0"/>
          </a:p>
        </p:txBody>
      </p:sp>
      <p:sp>
        <p:nvSpPr>
          <p:cNvPr id="4" name="Slide Number Placeholder 3"/>
          <p:cNvSpPr>
            <a:spLocks noGrp="1"/>
          </p:cNvSpPr>
          <p:nvPr>
            <p:ph type="sldNum" sz="quarter" idx="10"/>
          </p:nvPr>
        </p:nvSpPr>
        <p:spPr/>
        <p:txBody>
          <a:bodyPr/>
          <a:lstStyle/>
          <a:p>
            <a:fld id="{E77B79D5-BF71-4F71-BC5F-589DCB8D99A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5" y="69761"/>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C45C366-EB17-45FD-AF8E-3CD1FC21CE08}" type="datetimeFigureOut">
              <a:rPr lang="en-US" smtClean="0"/>
              <a:pPr/>
              <a:t>3/27/2013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ACB33A5-4C1A-4D9F-A66D-EE0C8939A9FF}" type="slidenum">
              <a:rPr lang="en-US" smtClean="0"/>
              <a:pPr/>
              <a:t>‹#›</a:t>
            </a:fld>
            <a:endParaRPr lang="en-US"/>
          </a:p>
        </p:txBody>
      </p:sp>
      <p:sp>
        <p:nvSpPr>
          <p:cNvPr id="7" name="Rectangle 6"/>
          <p:cNvSpPr/>
          <p:nvPr/>
        </p:nvSpPr>
        <p:spPr>
          <a:xfrm>
            <a:off x="62938" y="1449308"/>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8" y="1396722"/>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8" y="2976650"/>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6"/>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45C366-EB17-45FD-AF8E-3CD1FC21CE08}" type="datetimeFigureOut">
              <a:rPr lang="en-US" smtClean="0"/>
              <a:pPr/>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B33A5-4C1A-4D9F-A66D-EE0C8939A9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4"/>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45C366-EB17-45FD-AF8E-3CD1FC21CE08}" type="datetimeFigureOut">
              <a:rPr lang="en-US" smtClean="0"/>
              <a:pPr/>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B33A5-4C1A-4D9F-A66D-EE0C8939A9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C45C366-EB17-45FD-AF8E-3CD1FC21CE08}" type="datetimeFigureOut">
              <a:rPr lang="en-US" smtClean="0"/>
              <a:pPr/>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B33A5-4C1A-4D9F-A66D-EE0C8939A9F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5" y="69761"/>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2"/>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42"/>
            <a:ext cx="7772400" cy="1338263"/>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45C366-EB17-45FD-AF8E-3CD1FC21CE08}" type="datetimeFigureOut">
              <a:rPr lang="en-US" smtClean="0"/>
              <a:pPr/>
              <a:t>3/27/2013</a:t>
            </a:fld>
            <a:endParaRPr lang="en-US"/>
          </a:p>
        </p:txBody>
      </p:sp>
      <p:sp>
        <p:nvSpPr>
          <p:cNvPr id="5" name="Footer Placeholder 4"/>
          <p:cNvSpPr>
            <a:spLocks noGrp="1"/>
          </p:cNvSpPr>
          <p:nvPr>
            <p:ph type="ftr" sz="quarter" idx="11"/>
          </p:nvPr>
        </p:nvSpPr>
        <p:spPr>
          <a:xfrm>
            <a:off x="800103" y="6172200"/>
            <a:ext cx="4000500" cy="457200"/>
          </a:xfrm>
        </p:spPr>
        <p:txBody>
          <a:bodyPr/>
          <a:lstStyle/>
          <a:p>
            <a:endParaRPr lang="en-US"/>
          </a:p>
        </p:txBody>
      </p:sp>
      <p:sp>
        <p:nvSpPr>
          <p:cNvPr id="7" name="Rectangle 6"/>
          <p:cNvSpPr/>
          <p:nvPr/>
        </p:nvSpPr>
        <p:spPr>
          <a:xfrm flipV="1">
            <a:off x="69417" y="2376831"/>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8" y="2341481"/>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8"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ACB33A5-4C1A-4D9F-A66D-EE0C8939A9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C45C366-EB17-45FD-AF8E-3CD1FC21CE08}" type="datetimeFigureOut">
              <a:rPr lang="en-US" smtClean="0"/>
              <a:pPr/>
              <a:t>3/27/2013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B33A5-4C1A-4D9F-A66D-EE0C8939A9F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1"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1"/>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C45C366-EB17-45FD-AF8E-3CD1FC21CE08}" type="datetimeFigureOut">
              <a:rPr lang="en-US" smtClean="0"/>
              <a:pPr/>
              <a:t>3/27/2013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CB33A5-4C1A-4D9F-A66D-EE0C8939A9F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45C366-EB17-45FD-AF8E-3CD1FC21CE08}" type="datetimeFigureOut">
              <a:rPr lang="en-US" smtClean="0"/>
              <a:pPr/>
              <a:t>3/27/2013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CB33A5-4C1A-4D9F-A66D-EE0C8939A9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45C366-EB17-45FD-AF8E-3CD1FC21CE08}" type="datetimeFigureOut">
              <a:rPr lang="en-US" smtClean="0"/>
              <a:pPr/>
              <a:t>3/27/2013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CB33A5-4C1A-4D9F-A66D-EE0C8939A9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11"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1"/>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45C366-EB17-45FD-AF8E-3CD1FC21CE08}" type="datetimeFigureOut">
              <a:rPr lang="en-US" smtClean="0"/>
              <a:pPr/>
              <a:t>3/27/2013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B33A5-4C1A-4D9F-A66D-EE0C8939A9F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1"/>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45C366-EB17-45FD-AF8E-3CD1FC21CE08}" type="datetimeFigureOut">
              <a:rPr lang="en-US" smtClean="0"/>
              <a:pPr/>
              <a:t>3/27/2013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DACB33A5-4C1A-4D9F-A66D-EE0C8939A9F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15" y="4650479"/>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2" y="4773227"/>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16" y="66677"/>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11"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9"/>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3" y="6191253"/>
            <a:ext cx="2476500" cy="476251"/>
          </a:xfrm>
          <a:prstGeom prst="rect">
            <a:avLst/>
          </a:prstGeom>
        </p:spPr>
        <p:txBody>
          <a:bodyPr anchor="ctr" anchorCtr="0"/>
          <a:lstStyle>
            <a:lvl1pPr algn="r" eaLnBrk="1" latinLnBrk="0" hangingPunct="1">
              <a:defRPr kumimoji="0" sz="1400">
                <a:solidFill>
                  <a:schemeClr val="tx2"/>
                </a:solidFill>
              </a:defRPr>
            </a:lvl1pPr>
          </a:lstStyle>
          <a:p>
            <a:fld id="{6C45C366-EB17-45FD-AF8E-3CD1FC21CE08}" type="datetimeFigureOut">
              <a:rPr lang="en-US" smtClean="0"/>
              <a:pPr/>
              <a:t>3/27/2013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ACB33A5-4C1A-4D9F-A66D-EE0C8939A9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qualitygurus.com/" TargetMode="External"/><Relationship Id="rId2" Type="http://schemas.openxmlformats.org/officeDocument/2006/relationships/hyperlink" Target="http://nciph.sph.unc.edu/accred/health_depts/materials/index.htm" TargetMode="External"/><Relationship Id="rId1" Type="http://schemas.openxmlformats.org/officeDocument/2006/relationships/slideLayout" Target="../slideLayouts/slideLayout2.xml"/><Relationship Id="rId4" Type="http://schemas.openxmlformats.org/officeDocument/2006/relationships/hyperlink" Target="http://budget.mt.gov/content/execbudgets/2013_Budget/2013B_Docs/6901.pdf"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800" b="1" dirty="0" smtClean="0"/>
              <a:t>QA Programs for Local Health Departments</a:t>
            </a:r>
            <a:endParaRPr lang="en-US" sz="2800" b="1" dirty="0"/>
          </a:p>
        </p:txBody>
      </p:sp>
      <p:sp>
        <p:nvSpPr>
          <p:cNvPr id="2" name="Title 1"/>
          <p:cNvSpPr>
            <a:spLocks noGrp="1"/>
          </p:cNvSpPr>
          <p:nvPr>
            <p:ph type="ctrTitle"/>
          </p:nvPr>
        </p:nvSpPr>
        <p:spPr/>
        <p:txBody>
          <a:bodyPr>
            <a:normAutofit/>
          </a:bodyPr>
          <a:lstStyle/>
          <a:p>
            <a:r>
              <a:rPr lang="en-US" sz="4400" b="1" dirty="0" smtClean="0"/>
              <a:t>Quality Assurance</a:t>
            </a:r>
            <a:endParaRPr lang="en-US" sz="4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Defining QA Programs</a:t>
            </a:r>
            <a:endParaRPr lang="en-US" sz="4400" b="1" dirty="0"/>
          </a:p>
        </p:txBody>
      </p:sp>
      <p:sp>
        <p:nvSpPr>
          <p:cNvPr id="3" name="Content Placeholder 2"/>
          <p:cNvSpPr>
            <a:spLocks noGrp="1"/>
          </p:cNvSpPr>
          <p:nvPr>
            <p:ph sz="quarter" idx="1"/>
          </p:nvPr>
        </p:nvSpPr>
        <p:spPr>
          <a:xfrm>
            <a:off x="381000" y="1447800"/>
            <a:ext cx="8534400" cy="4572000"/>
          </a:xfrm>
        </p:spPr>
        <p:txBody>
          <a:bodyPr>
            <a:normAutofit/>
          </a:bodyPr>
          <a:lstStyle/>
          <a:p>
            <a:pPr>
              <a:buNone/>
            </a:pPr>
            <a:endParaRPr lang="en-US" sz="2000" b="1" dirty="0" smtClean="0"/>
          </a:p>
          <a:p>
            <a:r>
              <a:rPr lang="en-US" sz="3200" b="1" dirty="0" smtClean="0"/>
              <a:t>A Quality Assurance program is a complete system to assure the quality of services &amp;/or products by evaluating performance &amp;/or a service against a standard or specified requirement for customers.  It is a way of management.</a:t>
            </a:r>
          </a:p>
          <a:p>
            <a:pPr lvl="1"/>
            <a:endParaRPr lang="en-US" sz="2800" b="1" dirty="0" smtClean="0"/>
          </a:p>
          <a:p>
            <a:pPr lvl="1"/>
            <a:r>
              <a:rPr lang="en-US" sz="2800" b="1" dirty="0" smtClean="0"/>
              <a:t>Quality Management System  (QMS)</a:t>
            </a:r>
          </a:p>
          <a:p>
            <a:pPr lvl="1">
              <a:buNone/>
            </a:pPr>
            <a:endParaRPr lang="en-US" sz="2800" b="1" dirty="0" smtClean="0"/>
          </a:p>
          <a:p>
            <a:pPr lvl="1">
              <a:buNone/>
            </a:pPr>
            <a:endParaRPr lang="en-US"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p:spPr>
        <p:txBody>
          <a:bodyPr>
            <a:noAutofit/>
          </a:bodyPr>
          <a:lstStyle/>
          <a:p>
            <a:pPr algn="ctr"/>
            <a:r>
              <a:rPr lang="en-US" sz="4400" b="1" dirty="0" smtClean="0"/>
              <a:t>Quality Management System (QMS)</a:t>
            </a:r>
            <a:br>
              <a:rPr lang="en-US" sz="4400" b="1" dirty="0" smtClean="0"/>
            </a:br>
            <a:r>
              <a:rPr lang="en-US" sz="4400" b="1" dirty="0" smtClean="0"/>
              <a:t>= QA Program</a:t>
            </a:r>
            <a:endParaRPr lang="en-US" sz="4400" b="1" dirty="0"/>
          </a:p>
        </p:txBody>
      </p:sp>
      <p:sp>
        <p:nvSpPr>
          <p:cNvPr id="3" name="Content Placeholder 2"/>
          <p:cNvSpPr>
            <a:spLocks noGrp="1"/>
          </p:cNvSpPr>
          <p:nvPr>
            <p:ph sz="quarter" idx="1"/>
          </p:nvPr>
        </p:nvSpPr>
        <p:spPr>
          <a:xfrm>
            <a:off x="381000" y="3048000"/>
            <a:ext cx="8305800" cy="2971800"/>
          </a:xfrm>
        </p:spPr>
        <p:txBody>
          <a:bodyPr>
            <a:normAutofit/>
          </a:bodyPr>
          <a:lstStyle/>
          <a:p>
            <a:pPr algn="ctr"/>
            <a:endParaRPr lang="en-US" sz="3200" b="1" dirty="0" smtClean="0"/>
          </a:p>
          <a:p>
            <a:pPr algn="ctr"/>
            <a:r>
              <a:rPr lang="en-US" sz="3200" b="1" dirty="0" smtClean="0"/>
              <a:t>QMS &amp; QA Program is a formalized system that documents the structure, responsibilities, &amp; procedures required to achieve effective quality management.</a:t>
            </a:r>
            <a:endParaRPr lang="en-US" sz="32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Characteristics of a QA Program</a:t>
            </a:r>
            <a:endParaRPr lang="en-US" sz="4400" b="1" dirty="0"/>
          </a:p>
        </p:txBody>
      </p:sp>
      <p:sp>
        <p:nvSpPr>
          <p:cNvPr id="3" name="Content Placeholder 2"/>
          <p:cNvSpPr>
            <a:spLocks noGrp="1"/>
          </p:cNvSpPr>
          <p:nvPr>
            <p:ph sz="quarter" idx="1"/>
          </p:nvPr>
        </p:nvSpPr>
        <p:spPr/>
        <p:txBody>
          <a:bodyPr>
            <a:normAutofit/>
          </a:bodyPr>
          <a:lstStyle/>
          <a:p>
            <a:r>
              <a:rPr lang="en-US" sz="3200" b="1" dirty="0" smtClean="0"/>
              <a:t>Process Driven</a:t>
            </a:r>
          </a:p>
          <a:p>
            <a:r>
              <a:rPr lang="en-US" sz="3200" b="1" dirty="0" smtClean="0"/>
              <a:t>Pro-Active</a:t>
            </a:r>
          </a:p>
          <a:p>
            <a:r>
              <a:rPr lang="en-US" sz="3200" b="1" dirty="0" smtClean="0"/>
              <a:t>Staff Functions</a:t>
            </a:r>
          </a:p>
          <a:p>
            <a:r>
              <a:rPr lang="en-US" sz="3200" b="1" dirty="0" smtClean="0"/>
              <a:t>Prevent Problems &amp; Defects</a:t>
            </a:r>
          </a:p>
          <a:p>
            <a:r>
              <a:rPr lang="en-US" sz="3200" b="1" dirty="0" smtClean="0"/>
              <a:t>Quality Audit</a:t>
            </a:r>
          </a:p>
          <a:p>
            <a:r>
              <a:rPr lang="en-US" sz="3200" b="1" dirty="0" smtClean="0"/>
              <a:t>Defining Process</a:t>
            </a:r>
          </a:p>
          <a:p>
            <a:r>
              <a:rPr lang="en-US" sz="3200" b="1" dirty="0" smtClean="0"/>
              <a:t>Selection of  Tools</a:t>
            </a:r>
          </a:p>
          <a:p>
            <a:r>
              <a:rPr lang="en-US" sz="3200" b="1" dirty="0" smtClean="0"/>
              <a:t>Trainings</a:t>
            </a:r>
            <a:endParaRPr lang="en-US" sz="32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458200" cy="1143000"/>
          </a:xfrm>
        </p:spPr>
        <p:txBody>
          <a:bodyPr>
            <a:noAutofit/>
          </a:bodyPr>
          <a:lstStyle/>
          <a:p>
            <a:r>
              <a:rPr lang="en-US" sz="4400" b="1" dirty="0" smtClean="0"/>
              <a:t>QA Programs in Health Departments</a:t>
            </a:r>
            <a:endParaRPr lang="en-US" sz="4400" b="1" dirty="0"/>
          </a:p>
        </p:txBody>
      </p:sp>
      <p:sp>
        <p:nvSpPr>
          <p:cNvPr id="3" name="Content Placeholder 2"/>
          <p:cNvSpPr>
            <a:spLocks noGrp="1"/>
          </p:cNvSpPr>
          <p:nvPr>
            <p:ph sz="quarter" idx="1"/>
          </p:nvPr>
        </p:nvSpPr>
        <p:spPr>
          <a:xfrm>
            <a:off x="609600" y="1905000"/>
            <a:ext cx="7772400" cy="4572000"/>
          </a:xfrm>
        </p:spPr>
        <p:txBody>
          <a:bodyPr>
            <a:normAutofit/>
          </a:bodyPr>
          <a:lstStyle/>
          <a:p>
            <a:r>
              <a:rPr lang="en-US" sz="3200" b="1" dirty="0" smtClean="0"/>
              <a:t>Should strive to promote &amp; protect the health, safety, and well-being of the people being served by providing responsive, independent assessment, and monitoring of human services through respectful relationships.</a:t>
            </a:r>
            <a:endParaRPr lang="en-US" sz="32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4"/>
            <a:ext cx="8534400" cy="1554163"/>
          </a:xfrm>
        </p:spPr>
        <p:txBody>
          <a:bodyPr>
            <a:normAutofit fontScale="90000"/>
          </a:bodyPr>
          <a:lstStyle/>
          <a:p>
            <a:r>
              <a:rPr lang="en-US" sz="4400" b="1" dirty="0" smtClean="0"/>
              <a:t>Or as defined by NC Local Health Department Accreditation, Essential Service #9:</a:t>
            </a:r>
            <a:endParaRPr lang="en-US" sz="4400" b="1" dirty="0"/>
          </a:p>
        </p:txBody>
      </p:sp>
      <p:sp>
        <p:nvSpPr>
          <p:cNvPr id="3" name="Content Placeholder 2"/>
          <p:cNvSpPr>
            <a:spLocks noGrp="1"/>
          </p:cNvSpPr>
          <p:nvPr>
            <p:ph sz="quarter" idx="1"/>
          </p:nvPr>
        </p:nvSpPr>
        <p:spPr>
          <a:xfrm>
            <a:off x="457200" y="2286000"/>
            <a:ext cx="8229600" cy="3733800"/>
          </a:xfrm>
        </p:spPr>
        <p:txBody>
          <a:bodyPr>
            <a:normAutofit/>
          </a:bodyPr>
          <a:lstStyle/>
          <a:p>
            <a:r>
              <a:rPr lang="en-US" sz="3200" b="1" dirty="0" smtClean="0"/>
              <a:t>Local Health Department’s (LHD) shall employ a quality assurance &amp; improvement process to assess the effectiveness of services &amp; improve health outcomes.</a:t>
            </a:r>
            <a:endParaRPr lang="en-US" sz="32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144000" cy="1143000"/>
          </a:xfrm>
        </p:spPr>
        <p:txBody>
          <a:bodyPr>
            <a:normAutofit fontScale="90000"/>
          </a:bodyPr>
          <a:lstStyle/>
          <a:p>
            <a:r>
              <a:rPr lang="en-US" sz="4400" b="1" dirty="0" smtClean="0"/>
              <a:t>QA Programs in Health Care Assist with:</a:t>
            </a:r>
            <a:endParaRPr lang="en-US" sz="4400" b="1" dirty="0"/>
          </a:p>
        </p:txBody>
      </p:sp>
      <p:sp>
        <p:nvSpPr>
          <p:cNvPr id="3" name="Content Placeholder 2"/>
          <p:cNvSpPr>
            <a:spLocks noGrp="1"/>
          </p:cNvSpPr>
          <p:nvPr>
            <p:ph sz="quarter" idx="1"/>
          </p:nvPr>
        </p:nvSpPr>
        <p:spPr>
          <a:xfrm>
            <a:off x="381000" y="1447800"/>
            <a:ext cx="8382000" cy="4572000"/>
          </a:xfrm>
        </p:spPr>
        <p:txBody>
          <a:bodyPr>
            <a:normAutofit lnSpcReduction="10000"/>
          </a:bodyPr>
          <a:lstStyle/>
          <a:p>
            <a:r>
              <a:rPr lang="en-US" sz="3200" b="1" dirty="0" smtClean="0"/>
              <a:t>Monitoring &amp; ensuring that mandatory standards &amp; protocols are being met;</a:t>
            </a:r>
          </a:p>
          <a:p>
            <a:pPr>
              <a:buNone/>
            </a:pPr>
            <a:endParaRPr lang="en-US" sz="1600" b="1" dirty="0" smtClean="0"/>
          </a:p>
          <a:p>
            <a:r>
              <a:rPr lang="en-US" sz="3200" b="1" dirty="0" smtClean="0"/>
              <a:t>Identifying areas needing improvement;</a:t>
            </a:r>
          </a:p>
          <a:p>
            <a:endParaRPr lang="en-US" sz="1600" b="1" dirty="0" smtClean="0"/>
          </a:p>
          <a:p>
            <a:r>
              <a:rPr lang="en-US" sz="3200" b="1" dirty="0" smtClean="0"/>
              <a:t>Implementing performance improvement plans;</a:t>
            </a:r>
          </a:p>
          <a:p>
            <a:endParaRPr lang="en-US" sz="1600" b="1" dirty="0" smtClean="0"/>
          </a:p>
          <a:p>
            <a:r>
              <a:rPr lang="en-US" sz="3200" b="1" dirty="0" smtClean="0"/>
              <a:t>And, making sure regulations are clearly interpreted &amp; followed. </a:t>
            </a:r>
          </a:p>
          <a:p>
            <a:endParaRPr lang="en-US" sz="3200" b="1" dirty="0" smtClean="0"/>
          </a:p>
          <a:p>
            <a:endParaRPr lang="en-US" sz="3200" b="1" dirty="0" smtClean="0"/>
          </a:p>
          <a:p>
            <a:endParaRPr lang="en-US" sz="3200" b="1" dirty="0" smtClean="0"/>
          </a:p>
          <a:p>
            <a:endParaRPr lang="en-US" sz="32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41"/>
            <a:ext cx="8534400" cy="1325563"/>
          </a:xfrm>
        </p:spPr>
        <p:txBody>
          <a:bodyPr>
            <a:noAutofit/>
          </a:bodyPr>
          <a:lstStyle/>
          <a:p>
            <a:r>
              <a:rPr lang="en-US" sz="4400" b="1" dirty="0" smtClean="0"/>
              <a:t>QA Programs have 8 Main Development Steps</a:t>
            </a:r>
            <a:endParaRPr lang="en-US" sz="4400" b="1" dirty="0"/>
          </a:p>
        </p:txBody>
      </p:sp>
      <p:sp>
        <p:nvSpPr>
          <p:cNvPr id="3" name="Content Placeholder 2"/>
          <p:cNvSpPr>
            <a:spLocks noGrp="1"/>
          </p:cNvSpPr>
          <p:nvPr>
            <p:ph sz="quarter" idx="1"/>
          </p:nvPr>
        </p:nvSpPr>
        <p:spPr>
          <a:xfrm>
            <a:off x="381000" y="1600200"/>
            <a:ext cx="8382000" cy="4572000"/>
          </a:xfrm>
        </p:spPr>
        <p:txBody>
          <a:bodyPr>
            <a:normAutofit fontScale="92500" lnSpcReduction="10000"/>
          </a:bodyPr>
          <a:lstStyle/>
          <a:p>
            <a:r>
              <a:rPr lang="en-US" sz="3200" b="1" dirty="0" smtClean="0"/>
              <a:t>Learn</a:t>
            </a:r>
          </a:p>
          <a:p>
            <a:r>
              <a:rPr lang="en-US" sz="3200" b="1" dirty="0" smtClean="0"/>
              <a:t>Plan</a:t>
            </a:r>
          </a:p>
          <a:p>
            <a:r>
              <a:rPr lang="en-US" sz="3200" b="1" dirty="0" smtClean="0"/>
              <a:t>Define</a:t>
            </a:r>
          </a:p>
          <a:p>
            <a:r>
              <a:rPr lang="en-US" sz="3200" b="1" dirty="0" smtClean="0"/>
              <a:t>Build</a:t>
            </a:r>
          </a:p>
          <a:p>
            <a:r>
              <a:rPr lang="en-US" sz="3200" b="1" dirty="0" smtClean="0"/>
              <a:t>Launch</a:t>
            </a:r>
          </a:p>
          <a:p>
            <a:r>
              <a:rPr lang="en-US" sz="3200" b="1" dirty="0" smtClean="0"/>
              <a:t>Review</a:t>
            </a:r>
          </a:p>
          <a:p>
            <a:r>
              <a:rPr lang="en-US" sz="3200" b="1" dirty="0" smtClean="0"/>
              <a:t>Assess</a:t>
            </a:r>
          </a:p>
          <a:p>
            <a:r>
              <a:rPr lang="en-US" sz="3200" b="1" dirty="0" smtClean="0"/>
              <a:t>Improve</a:t>
            </a:r>
          </a:p>
          <a:p>
            <a:pPr lvl="1">
              <a:buNone/>
            </a:pPr>
            <a:r>
              <a:rPr lang="en-US" sz="3000" b="1" dirty="0" smtClean="0"/>
              <a:t>	</a:t>
            </a:r>
            <a:endParaRPr lang="en-US" sz="30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Step #1: Learn</a:t>
            </a:r>
            <a:endParaRPr lang="en-US" sz="4400" b="1" dirty="0"/>
          </a:p>
        </p:txBody>
      </p:sp>
      <p:sp>
        <p:nvSpPr>
          <p:cNvPr id="3" name="Content Placeholder 2"/>
          <p:cNvSpPr>
            <a:spLocks noGrp="1"/>
          </p:cNvSpPr>
          <p:nvPr>
            <p:ph sz="quarter" idx="1"/>
          </p:nvPr>
        </p:nvSpPr>
        <p:spPr>
          <a:xfrm>
            <a:off x="457200" y="1447800"/>
            <a:ext cx="8229600" cy="4572000"/>
          </a:xfrm>
        </p:spPr>
        <p:txBody>
          <a:bodyPr>
            <a:normAutofit/>
          </a:bodyPr>
          <a:lstStyle/>
          <a:p>
            <a:r>
              <a:rPr lang="en-US" sz="3200" b="1" dirty="0" smtClean="0"/>
              <a:t>**Top Management Buy-In**</a:t>
            </a:r>
          </a:p>
          <a:p>
            <a:r>
              <a:rPr lang="en-US" sz="3200" b="1" dirty="0" smtClean="0"/>
              <a:t>Define Scope</a:t>
            </a:r>
          </a:p>
          <a:p>
            <a:r>
              <a:rPr lang="en-US" sz="3200" b="1" dirty="0" smtClean="0"/>
              <a:t>Conduct Gap Analysis</a:t>
            </a:r>
          </a:p>
          <a:p>
            <a:r>
              <a:rPr lang="en-US" sz="3200" b="1" dirty="0" smtClean="0"/>
              <a:t>Management Review</a:t>
            </a:r>
          </a:p>
          <a:p>
            <a:pPr lvl="2">
              <a:buNone/>
            </a:pPr>
            <a:r>
              <a:rPr lang="en-US" sz="2600" b="1" dirty="0" smtClean="0"/>
              <a:t>**Lack of top management commitment will cause failure </a:t>
            </a:r>
            <a:r>
              <a:rPr lang="en-US" sz="2600" b="1" smtClean="0"/>
              <a:t>or loss </a:t>
            </a:r>
            <a:r>
              <a:rPr lang="en-US" sz="2600" b="1" dirty="0" smtClean="0"/>
              <a:t>of organizational productivity, profitability, effective work-place efficiency, job satisfaction, employee morale, &amp; continuous product/service improvement**</a:t>
            </a:r>
          </a:p>
          <a:p>
            <a:pPr lvl="1"/>
            <a:endParaRPr lang="en-US" sz="3000"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1143000"/>
          </a:xfrm>
        </p:spPr>
        <p:txBody>
          <a:bodyPr>
            <a:noAutofit/>
          </a:bodyPr>
          <a:lstStyle/>
          <a:p>
            <a:r>
              <a:rPr lang="en-US" sz="4400" b="1" dirty="0" smtClean="0"/>
              <a:t>Importance of Management Buy-In</a:t>
            </a:r>
            <a:endParaRPr lang="en-US" sz="4400" b="1" dirty="0"/>
          </a:p>
        </p:txBody>
      </p:sp>
      <p:sp>
        <p:nvSpPr>
          <p:cNvPr id="3" name="Content Placeholder 2"/>
          <p:cNvSpPr>
            <a:spLocks noGrp="1"/>
          </p:cNvSpPr>
          <p:nvPr>
            <p:ph sz="quarter" idx="1"/>
          </p:nvPr>
        </p:nvSpPr>
        <p:spPr>
          <a:xfrm>
            <a:off x="457200" y="1143000"/>
            <a:ext cx="8229600" cy="5105400"/>
          </a:xfrm>
        </p:spPr>
        <p:txBody>
          <a:bodyPr>
            <a:normAutofit lnSpcReduction="10000"/>
          </a:bodyPr>
          <a:lstStyle/>
          <a:p>
            <a:r>
              <a:rPr lang="en-US" sz="3200" b="1" dirty="0" smtClean="0"/>
              <a:t>Management needs to provide evidence of their commitment to QMS by:</a:t>
            </a:r>
          </a:p>
          <a:p>
            <a:pPr>
              <a:buNone/>
            </a:pPr>
            <a:endParaRPr lang="en-US" sz="1600" b="1" dirty="0" smtClean="0"/>
          </a:p>
          <a:p>
            <a:pPr lvl="1"/>
            <a:r>
              <a:rPr lang="en-US" sz="3000" b="1" dirty="0" smtClean="0"/>
              <a:t>Communicating importance of meeting customer &amp; legal requirements;</a:t>
            </a:r>
          </a:p>
          <a:p>
            <a:pPr lvl="1">
              <a:buNone/>
            </a:pPr>
            <a:endParaRPr lang="en-US" sz="1600" b="1" dirty="0" smtClean="0"/>
          </a:p>
          <a:p>
            <a:pPr lvl="1"/>
            <a:r>
              <a:rPr lang="en-US" sz="3000" b="1" dirty="0" smtClean="0"/>
              <a:t>Setting up quality policy &amp; quality objectives;</a:t>
            </a:r>
          </a:p>
          <a:p>
            <a:pPr lvl="1">
              <a:buNone/>
            </a:pPr>
            <a:endParaRPr lang="en-US" sz="1600" b="1" dirty="0" smtClean="0"/>
          </a:p>
          <a:p>
            <a:pPr lvl="1"/>
            <a:r>
              <a:rPr lang="en-US" sz="3000" b="1" dirty="0" smtClean="0"/>
              <a:t>Conducting regular management reviews;</a:t>
            </a:r>
          </a:p>
          <a:p>
            <a:pPr lvl="1"/>
            <a:endParaRPr lang="en-US" sz="1600" b="1" dirty="0" smtClean="0"/>
          </a:p>
          <a:p>
            <a:pPr lvl="1"/>
            <a:r>
              <a:rPr lang="en-US" sz="3000" b="1" dirty="0" smtClean="0"/>
              <a:t>&amp; ensuring that required resources are made available.</a:t>
            </a:r>
            <a:endParaRPr lang="en-US" sz="30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9"/>
            <a:ext cx="8382000" cy="1143000"/>
          </a:xfrm>
        </p:spPr>
        <p:txBody>
          <a:bodyPr>
            <a:normAutofit/>
          </a:bodyPr>
          <a:lstStyle/>
          <a:p>
            <a:r>
              <a:rPr lang="en-US" sz="4400" b="1" dirty="0" smtClean="0"/>
              <a:t>Step #2: Plan</a:t>
            </a:r>
            <a:endParaRPr lang="en-US" sz="4400" b="1" dirty="0"/>
          </a:p>
        </p:txBody>
      </p:sp>
      <p:sp>
        <p:nvSpPr>
          <p:cNvPr id="3" name="Content Placeholder 2"/>
          <p:cNvSpPr>
            <a:spLocks noGrp="1"/>
          </p:cNvSpPr>
          <p:nvPr>
            <p:ph sz="quarter" idx="1"/>
          </p:nvPr>
        </p:nvSpPr>
        <p:spPr>
          <a:xfrm>
            <a:off x="304800" y="1447800"/>
            <a:ext cx="8382000" cy="4572000"/>
          </a:xfrm>
        </p:spPr>
        <p:txBody>
          <a:bodyPr>
            <a:normAutofit/>
          </a:bodyPr>
          <a:lstStyle/>
          <a:p>
            <a:r>
              <a:rPr lang="en-US" sz="3200" b="1" dirty="0" smtClean="0"/>
              <a:t>Establish an Implementation Team</a:t>
            </a:r>
          </a:p>
          <a:p>
            <a:endParaRPr lang="en-US" sz="1600" b="1" dirty="0" smtClean="0"/>
          </a:p>
          <a:p>
            <a:r>
              <a:rPr lang="en-US" sz="3200" b="1" dirty="0" smtClean="0"/>
              <a:t>Develop Implementation Plan</a:t>
            </a:r>
          </a:p>
          <a:p>
            <a:endParaRPr lang="en-US" sz="1600" b="1" dirty="0" smtClean="0"/>
          </a:p>
          <a:p>
            <a:r>
              <a:rPr lang="en-US" sz="3200" b="1" dirty="0" smtClean="0"/>
              <a:t>Identify Key Processes</a:t>
            </a:r>
          </a:p>
          <a:p>
            <a:endParaRPr lang="en-US" sz="1600" b="1" dirty="0" smtClean="0"/>
          </a:p>
          <a:p>
            <a:r>
              <a:rPr lang="en-US" sz="3200" b="1" dirty="0" smtClean="0"/>
              <a:t>Involve &amp; Communicate with Employees</a:t>
            </a:r>
          </a:p>
          <a:p>
            <a:endParaRPr lang="en-US" sz="1600" b="1" dirty="0" smtClean="0"/>
          </a:p>
          <a:p>
            <a:r>
              <a:rPr lang="en-US" sz="3200" b="1" dirty="0" smtClean="0"/>
              <a:t>Management Review</a:t>
            </a:r>
            <a:endParaRPr lang="en-US" sz="3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41"/>
            <a:ext cx="8458200" cy="715963"/>
          </a:xfrm>
        </p:spPr>
        <p:txBody>
          <a:bodyPr>
            <a:normAutofit fontScale="90000"/>
          </a:bodyPr>
          <a:lstStyle/>
          <a:p>
            <a:r>
              <a:rPr lang="en-US" dirty="0" smtClean="0"/>
              <a:t>Objectives of this course are:</a:t>
            </a:r>
            <a:endParaRPr lang="en-US" dirty="0"/>
          </a:p>
        </p:txBody>
      </p:sp>
      <p:sp>
        <p:nvSpPr>
          <p:cNvPr id="3" name="Content Placeholder 2"/>
          <p:cNvSpPr>
            <a:spLocks noGrp="1"/>
          </p:cNvSpPr>
          <p:nvPr>
            <p:ph sz="quarter" idx="1"/>
          </p:nvPr>
        </p:nvSpPr>
        <p:spPr>
          <a:xfrm>
            <a:off x="304800" y="1066800"/>
            <a:ext cx="8534400" cy="4953000"/>
          </a:xfrm>
        </p:spPr>
        <p:txBody>
          <a:bodyPr/>
          <a:lstStyle/>
          <a:p>
            <a:r>
              <a:rPr lang="en-US" dirty="0" smtClean="0"/>
              <a:t>Define Quality</a:t>
            </a:r>
          </a:p>
          <a:p>
            <a:r>
              <a:rPr lang="en-US" dirty="0" smtClean="0"/>
              <a:t>Know 6 Main Causes of Poor Quality</a:t>
            </a:r>
          </a:p>
          <a:p>
            <a:r>
              <a:rPr lang="en-US" dirty="0" smtClean="0"/>
              <a:t>Know 6 Service Quality Dimensions</a:t>
            </a:r>
          </a:p>
          <a:p>
            <a:r>
              <a:rPr lang="en-US" dirty="0" smtClean="0"/>
              <a:t>Know Characteristics of a Quality Assurance (QA) Program</a:t>
            </a:r>
          </a:p>
          <a:p>
            <a:r>
              <a:rPr lang="en-US" dirty="0" smtClean="0"/>
              <a:t>Explain Purpose of QA Programs in Health Departments </a:t>
            </a:r>
          </a:p>
          <a:p>
            <a:r>
              <a:rPr lang="en-US" dirty="0" smtClean="0"/>
              <a:t>Know 8 Developmental Steps of QA Programs</a:t>
            </a:r>
          </a:p>
          <a:p>
            <a:r>
              <a:rPr lang="en-US" dirty="0" smtClean="0"/>
              <a:t>Explain Importance of Management “Buy-In”</a:t>
            </a:r>
          </a:p>
          <a:p>
            <a:r>
              <a:rPr lang="en-US" dirty="0" smtClean="0"/>
              <a:t>Know S.M.A.R.T. System for Defining Quality Objectives</a:t>
            </a:r>
          </a:p>
          <a:p>
            <a:r>
              <a:rPr lang="en-US" dirty="0" smtClean="0"/>
              <a:t>Know 6 Mandatory Procedures for </a:t>
            </a:r>
            <a:r>
              <a:rPr lang="en-US" smtClean="0"/>
              <a:t>QA Programs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Step #3: Define</a:t>
            </a:r>
            <a:endParaRPr lang="en-US" sz="4400" b="1" dirty="0"/>
          </a:p>
        </p:txBody>
      </p:sp>
      <p:sp>
        <p:nvSpPr>
          <p:cNvPr id="3" name="Content Placeholder 2"/>
          <p:cNvSpPr>
            <a:spLocks noGrp="1"/>
          </p:cNvSpPr>
          <p:nvPr>
            <p:ph sz="quarter" idx="1"/>
          </p:nvPr>
        </p:nvSpPr>
        <p:spPr>
          <a:xfrm>
            <a:off x="304800" y="1447800"/>
            <a:ext cx="8534400" cy="4572000"/>
          </a:xfrm>
        </p:spPr>
        <p:txBody>
          <a:bodyPr>
            <a:normAutofit/>
          </a:bodyPr>
          <a:lstStyle/>
          <a:p>
            <a:r>
              <a:rPr lang="en-US" sz="3200" b="1" dirty="0" smtClean="0"/>
              <a:t>Define the Quality Policy</a:t>
            </a:r>
          </a:p>
          <a:p>
            <a:pPr>
              <a:buNone/>
            </a:pPr>
            <a:endParaRPr lang="en-US" sz="1600" b="1" dirty="0" smtClean="0"/>
          </a:p>
          <a:p>
            <a:r>
              <a:rPr lang="en-US" sz="3200" b="1" dirty="0" smtClean="0"/>
              <a:t>Communicate the Quality Policy</a:t>
            </a:r>
          </a:p>
          <a:p>
            <a:endParaRPr lang="en-US" sz="1600" b="1" dirty="0" smtClean="0"/>
          </a:p>
          <a:p>
            <a:r>
              <a:rPr lang="en-US" sz="3200" b="1" dirty="0" smtClean="0"/>
              <a:t>**Define the Quality Objectives**</a:t>
            </a:r>
          </a:p>
          <a:p>
            <a:endParaRPr lang="en-US" sz="1600" b="1" dirty="0" smtClean="0"/>
          </a:p>
          <a:p>
            <a:r>
              <a:rPr lang="en-US" sz="3200" b="1" dirty="0" smtClean="0"/>
              <a:t>Establish Roles &amp; Responsibilities</a:t>
            </a:r>
          </a:p>
          <a:p>
            <a:endParaRPr lang="en-US" sz="1600" b="1" dirty="0" smtClean="0"/>
          </a:p>
          <a:p>
            <a:r>
              <a:rPr lang="en-US" sz="3200" b="1" dirty="0" smtClean="0"/>
              <a:t>Management Review</a:t>
            </a:r>
            <a:endParaRPr lang="en-US" sz="32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9"/>
            <a:ext cx="8382000" cy="1143000"/>
          </a:xfrm>
        </p:spPr>
        <p:txBody>
          <a:bodyPr>
            <a:normAutofit/>
          </a:bodyPr>
          <a:lstStyle/>
          <a:p>
            <a:r>
              <a:rPr lang="en-US" sz="4400" b="1" dirty="0" smtClean="0"/>
              <a:t>Defining Quality Objectives</a:t>
            </a:r>
            <a:endParaRPr lang="en-US" sz="4400" b="1" dirty="0"/>
          </a:p>
        </p:txBody>
      </p:sp>
      <p:sp>
        <p:nvSpPr>
          <p:cNvPr id="3" name="Content Placeholder 2"/>
          <p:cNvSpPr>
            <a:spLocks noGrp="1"/>
          </p:cNvSpPr>
          <p:nvPr>
            <p:ph sz="quarter" idx="1"/>
          </p:nvPr>
        </p:nvSpPr>
        <p:spPr>
          <a:xfrm>
            <a:off x="457200" y="1447800"/>
            <a:ext cx="8229600" cy="5029200"/>
          </a:xfrm>
        </p:spPr>
        <p:txBody>
          <a:bodyPr>
            <a:normAutofit/>
          </a:bodyPr>
          <a:lstStyle/>
          <a:p>
            <a:pPr algn="ctr"/>
            <a:r>
              <a:rPr lang="en-US" sz="4000" b="1" dirty="0" smtClean="0"/>
              <a:t>Quality Objectives are S.M.A.R.T</a:t>
            </a:r>
            <a:endParaRPr lang="en-US" sz="1200" b="1" dirty="0" smtClean="0"/>
          </a:p>
          <a:p>
            <a:r>
              <a:rPr lang="en-US" sz="3200" b="1" dirty="0" smtClean="0"/>
              <a:t>S – it must be Specific</a:t>
            </a:r>
          </a:p>
          <a:p>
            <a:r>
              <a:rPr lang="en-US" sz="3200" b="1" dirty="0" smtClean="0"/>
              <a:t>M – it must be Measurable</a:t>
            </a:r>
          </a:p>
          <a:p>
            <a:r>
              <a:rPr lang="en-US" sz="3200" b="1" dirty="0" smtClean="0"/>
              <a:t>A – it must be Achievable</a:t>
            </a:r>
          </a:p>
          <a:p>
            <a:r>
              <a:rPr lang="en-US" sz="3200" b="1" dirty="0" smtClean="0"/>
              <a:t>R – it must be Realistic </a:t>
            </a:r>
          </a:p>
          <a:p>
            <a:r>
              <a:rPr lang="en-US" sz="3200" b="1" dirty="0" smtClean="0"/>
              <a:t>T – it must be Time Bound</a:t>
            </a:r>
          </a:p>
          <a:p>
            <a:pPr lvl="1">
              <a:buNone/>
            </a:pPr>
            <a:r>
              <a:rPr lang="en-US" sz="3000" b="1" dirty="0" smtClean="0"/>
              <a:t>	Quality Objectives should be set aiming to improve the effectiveness of the QMS</a:t>
            </a:r>
          </a:p>
          <a:p>
            <a:endParaRPr lang="en-US" sz="32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Step #4: Build</a:t>
            </a:r>
            <a:endParaRPr lang="en-US" sz="4400" b="1" dirty="0"/>
          </a:p>
        </p:txBody>
      </p:sp>
      <p:sp>
        <p:nvSpPr>
          <p:cNvPr id="3" name="Content Placeholder 2"/>
          <p:cNvSpPr>
            <a:spLocks noGrp="1"/>
          </p:cNvSpPr>
          <p:nvPr>
            <p:ph sz="quarter" idx="1"/>
          </p:nvPr>
        </p:nvSpPr>
        <p:spPr>
          <a:xfrm>
            <a:off x="381000" y="1447800"/>
            <a:ext cx="8382000" cy="4572000"/>
          </a:xfrm>
        </p:spPr>
        <p:txBody>
          <a:bodyPr>
            <a:normAutofit lnSpcReduction="10000"/>
          </a:bodyPr>
          <a:lstStyle/>
          <a:p>
            <a:r>
              <a:rPr lang="en-US" sz="3200" b="1" dirty="0" smtClean="0"/>
              <a:t>Develop the Quality Manual</a:t>
            </a:r>
          </a:p>
          <a:p>
            <a:endParaRPr lang="en-US" sz="1600" b="1" dirty="0" smtClean="0"/>
          </a:p>
          <a:p>
            <a:r>
              <a:rPr lang="en-US" sz="3200" b="1" dirty="0" smtClean="0"/>
              <a:t>**Develop the Mandatory Procedures**</a:t>
            </a:r>
          </a:p>
          <a:p>
            <a:pPr lvl="2"/>
            <a:r>
              <a:rPr lang="en-US" sz="2600" b="1" dirty="0" smtClean="0"/>
              <a:t>Including Operational Procedures &amp; Auditing Tools</a:t>
            </a:r>
          </a:p>
          <a:p>
            <a:pPr lvl="3"/>
            <a:r>
              <a:rPr lang="en-US" sz="2600" b="1" dirty="0" smtClean="0"/>
              <a:t>Each compliance point should match with a performance standard to serve as benchmarks in audits.</a:t>
            </a:r>
          </a:p>
          <a:p>
            <a:pPr lvl="3">
              <a:buNone/>
            </a:pPr>
            <a:endParaRPr lang="en-US" sz="1600" b="1" dirty="0" smtClean="0"/>
          </a:p>
          <a:p>
            <a:r>
              <a:rPr lang="en-US" sz="3200" b="1" dirty="0" smtClean="0"/>
              <a:t>Select &amp; Train Internal Auditors</a:t>
            </a:r>
          </a:p>
          <a:p>
            <a:endParaRPr lang="en-US" sz="1600" b="1" dirty="0" smtClean="0"/>
          </a:p>
          <a:p>
            <a:r>
              <a:rPr lang="en-US" sz="3200" b="1" dirty="0" smtClean="0"/>
              <a:t>Management Review</a:t>
            </a:r>
          </a:p>
          <a:p>
            <a:endParaRPr lang="en-US" sz="32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9"/>
            <a:ext cx="8305800" cy="1143000"/>
          </a:xfrm>
        </p:spPr>
        <p:txBody>
          <a:bodyPr>
            <a:normAutofit/>
          </a:bodyPr>
          <a:lstStyle/>
          <a:p>
            <a:r>
              <a:rPr lang="en-US" sz="4400" b="1" dirty="0" smtClean="0"/>
              <a:t>6 Mandatory Procedures</a:t>
            </a:r>
            <a:endParaRPr lang="en-US" sz="4400" b="1" dirty="0"/>
          </a:p>
        </p:txBody>
      </p:sp>
      <p:sp>
        <p:nvSpPr>
          <p:cNvPr id="3" name="Content Placeholder 2"/>
          <p:cNvSpPr>
            <a:spLocks noGrp="1"/>
          </p:cNvSpPr>
          <p:nvPr>
            <p:ph sz="quarter" idx="1"/>
          </p:nvPr>
        </p:nvSpPr>
        <p:spPr>
          <a:xfrm>
            <a:off x="381000" y="1447800"/>
            <a:ext cx="8305800" cy="4572000"/>
          </a:xfrm>
        </p:spPr>
        <p:txBody>
          <a:bodyPr>
            <a:normAutofit/>
          </a:bodyPr>
          <a:lstStyle/>
          <a:p>
            <a:r>
              <a:rPr lang="en-US" sz="3200" b="1" dirty="0" smtClean="0"/>
              <a:t>Control of Documents</a:t>
            </a:r>
          </a:p>
          <a:p>
            <a:r>
              <a:rPr lang="en-US" sz="3200" b="1" dirty="0" smtClean="0"/>
              <a:t>Control of Records</a:t>
            </a:r>
          </a:p>
          <a:p>
            <a:r>
              <a:rPr lang="en-US" sz="3200" b="1" dirty="0" smtClean="0"/>
              <a:t>Internal Audit</a:t>
            </a:r>
          </a:p>
          <a:p>
            <a:r>
              <a:rPr lang="en-US" sz="3200" b="1" dirty="0" smtClean="0"/>
              <a:t>Control of Non-Conforming Product</a:t>
            </a:r>
          </a:p>
          <a:p>
            <a:r>
              <a:rPr lang="en-US" sz="3200" b="1" dirty="0" smtClean="0"/>
              <a:t>Corrective Action</a:t>
            </a:r>
          </a:p>
          <a:p>
            <a:r>
              <a:rPr lang="en-US" sz="3200" b="1" dirty="0" smtClean="0"/>
              <a:t>Preventative Action</a:t>
            </a:r>
          </a:p>
          <a:p>
            <a:pPr lvl="1"/>
            <a:endParaRPr lang="en-US" sz="30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9"/>
            <a:ext cx="8382000" cy="1143000"/>
          </a:xfrm>
        </p:spPr>
        <p:txBody>
          <a:bodyPr>
            <a:normAutofit/>
          </a:bodyPr>
          <a:lstStyle/>
          <a:p>
            <a:r>
              <a:rPr lang="en-US" sz="4400" b="1" dirty="0" smtClean="0"/>
              <a:t>Step #5: Launch</a:t>
            </a:r>
            <a:endParaRPr lang="en-US" sz="4400" b="1" dirty="0"/>
          </a:p>
        </p:txBody>
      </p:sp>
      <p:sp>
        <p:nvSpPr>
          <p:cNvPr id="3" name="Content Placeholder 2"/>
          <p:cNvSpPr>
            <a:spLocks noGrp="1"/>
          </p:cNvSpPr>
          <p:nvPr>
            <p:ph sz="quarter" idx="1"/>
          </p:nvPr>
        </p:nvSpPr>
        <p:spPr>
          <a:xfrm>
            <a:off x="381000" y="1447800"/>
            <a:ext cx="8305800" cy="4572000"/>
          </a:xfrm>
        </p:spPr>
        <p:txBody>
          <a:bodyPr>
            <a:normAutofit/>
          </a:bodyPr>
          <a:lstStyle/>
          <a:p>
            <a:r>
              <a:rPr lang="en-US" sz="3200" b="1" dirty="0" smtClean="0"/>
              <a:t>Provide Employee System Training</a:t>
            </a:r>
          </a:p>
          <a:p>
            <a:endParaRPr lang="en-US" sz="1600" b="1" dirty="0" smtClean="0"/>
          </a:p>
          <a:p>
            <a:r>
              <a:rPr lang="en-US" sz="3200" b="1" dirty="0" smtClean="0"/>
              <a:t>Implement the Quality System</a:t>
            </a:r>
          </a:p>
          <a:p>
            <a:endParaRPr lang="en-US" sz="1600" b="1" dirty="0" smtClean="0"/>
          </a:p>
          <a:p>
            <a:r>
              <a:rPr lang="en-US" sz="3200" b="1" dirty="0" smtClean="0"/>
              <a:t>Audit the Quality System</a:t>
            </a:r>
          </a:p>
          <a:p>
            <a:endParaRPr lang="en-US" sz="1600" b="1" dirty="0" smtClean="0"/>
          </a:p>
          <a:p>
            <a:r>
              <a:rPr lang="en-US" sz="3200" b="1" dirty="0" smtClean="0"/>
              <a:t>Management Review</a:t>
            </a:r>
            <a:endParaRPr lang="en-US" sz="32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9"/>
            <a:ext cx="8458200" cy="1143000"/>
          </a:xfrm>
        </p:spPr>
        <p:txBody>
          <a:bodyPr>
            <a:normAutofit/>
          </a:bodyPr>
          <a:lstStyle/>
          <a:p>
            <a:r>
              <a:rPr lang="en-US" sz="4400" b="1" dirty="0" smtClean="0"/>
              <a:t>Step #6: Review</a:t>
            </a:r>
            <a:endParaRPr lang="en-US" sz="4400" b="1" dirty="0"/>
          </a:p>
        </p:txBody>
      </p:sp>
      <p:sp>
        <p:nvSpPr>
          <p:cNvPr id="3" name="Content Placeholder 2"/>
          <p:cNvSpPr>
            <a:spLocks noGrp="1"/>
          </p:cNvSpPr>
          <p:nvPr>
            <p:ph sz="quarter" idx="1"/>
          </p:nvPr>
        </p:nvSpPr>
        <p:spPr>
          <a:xfrm>
            <a:off x="228600" y="1676400"/>
            <a:ext cx="8458200" cy="4572000"/>
          </a:xfrm>
        </p:spPr>
        <p:txBody>
          <a:bodyPr>
            <a:normAutofit/>
          </a:bodyPr>
          <a:lstStyle/>
          <a:p>
            <a:r>
              <a:rPr lang="en-US" sz="3200" b="1" dirty="0" smtClean="0"/>
              <a:t>Begin Process Auditing</a:t>
            </a:r>
          </a:p>
          <a:p>
            <a:endParaRPr lang="en-US" sz="1600" b="1" dirty="0" smtClean="0"/>
          </a:p>
          <a:p>
            <a:r>
              <a:rPr lang="en-US" sz="3200" b="1" dirty="0" smtClean="0"/>
              <a:t>Implement System Changes</a:t>
            </a:r>
          </a:p>
          <a:p>
            <a:endParaRPr lang="en-US" sz="1600" b="1" dirty="0" smtClean="0"/>
          </a:p>
          <a:p>
            <a:r>
              <a:rPr lang="en-US" sz="3200" b="1" dirty="0" smtClean="0"/>
              <a:t>Refine the System</a:t>
            </a:r>
          </a:p>
          <a:p>
            <a:endParaRPr lang="en-US" sz="1600" b="1" dirty="0" smtClean="0"/>
          </a:p>
          <a:p>
            <a:r>
              <a:rPr lang="en-US" sz="3200" b="1" dirty="0" smtClean="0"/>
              <a:t>Management Review</a:t>
            </a:r>
            <a:endParaRPr lang="en-US" sz="32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9"/>
            <a:ext cx="8382000" cy="1143000"/>
          </a:xfrm>
        </p:spPr>
        <p:txBody>
          <a:bodyPr>
            <a:normAutofit/>
          </a:bodyPr>
          <a:lstStyle/>
          <a:p>
            <a:r>
              <a:rPr lang="en-US" sz="4400" b="1" dirty="0" smtClean="0"/>
              <a:t>Step #7: Assess</a:t>
            </a:r>
            <a:endParaRPr lang="en-US" sz="4400" b="1" dirty="0"/>
          </a:p>
        </p:txBody>
      </p:sp>
      <p:sp>
        <p:nvSpPr>
          <p:cNvPr id="3" name="Content Placeholder 2"/>
          <p:cNvSpPr>
            <a:spLocks noGrp="1"/>
          </p:cNvSpPr>
          <p:nvPr>
            <p:ph sz="quarter" idx="1"/>
          </p:nvPr>
        </p:nvSpPr>
        <p:spPr>
          <a:xfrm>
            <a:off x="304800" y="1447800"/>
            <a:ext cx="8534400" cy="4572000"/>
          </a:xfrm>
        </p:spPr>
        <p:txBody>
          <a:bodyPr>
            <a:normAutofit/>
          </a:bodyPr>
          <a:lstStyle/>
          <a:p>
            <a:r>
              <a:rPr lang="en-US" sz="3200" b="1" dirty="0" smtClean="0"/>
              <a:t>Pre-Assessment Audit</a:t>
            </a:r>
          </a:p>
          <a:p>
            <a:endParaRPr lang="en-US" sz="1600" b="1" dirty="0" smtClean="0"/>
          </a:p>
          <a:p>
            <a:r>
              <a:rPr lang="en-US" sz="3200" b="1" dirty="0" smtClean="0"/>
              <a:t>Correct Non-Conformances &amp; Corrective Actions</a:t>
            </a:r>
          </a:p>
          <a:p>
            <a:endParaRPr lang="en-US" sz="1600" b="1" dirty="0" smtClean="0"/>
          </a:p>
          <a:p>
            <a:r>
              <a:rPr lang="en-US" sz="3200" b="1" dirty="0" smtClean="0"/>
              <a:t>Management Review</a:t>
            </a:r>
            <a:endParaRPr lang="en-US" sz="32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9"/>
            <a:ext cx="8382000" cy="1143000"/>
          </a:xfrm>
        </p:spPr>
        <p:txBody>
          <a:bodyPr>
            <a:normAutofit/>
          </a:bodyPr>
          <a:lstStyle/>
          <a:p>
            <a:r>
              <a:rPr lang="en-US" sz="4400" b="1" dirty="0" smtClean="0"/>
              <a:t>Step #8: Improve</a:t>
            </a:r>
            <a:endParaRPr lang="en-US" sz="4400" b="1" dirty="0"/>
          </a:p>
        </p:txBody>
      </p:sp>
      <p:sp>
        <p:nvSpPr>
          <p:cNvPr id="3" name="Content Placeholder 2"/>
          <p:cNvSpPr>
            <a:spLocks noGrp="1"/>
          </p:cNvSpPr>
          <p:nvPr>
            <p:ph sz="quarter" idx="1"/>
          </p:nvPr>
        </p:nvSpPr>
        <p:spPr>
          <a:xfrm>
            <a:off x="381000" y="1447800"/>
            <a:ext cx="8305800" cy="4572000"/>
          </a:xfrm>
        </p:spPr>
        <p:txBody>
          <a:bodyPr>
            <a:normAutofit/>
          </a:bodyPr>
          <a:lstStyle/>
          <a:p>
            <a:endParaRPr lang="en-US" sz="3200" b="1" dirty="0" smtClean="0"/>
          </a:p>
          <a:p>
            <a:endParaRPr lang="en-US" sz="3200" b="1" dirty="0" smtClean="0"/>
          </a:p>
          <a:p>
            <a:endParaRPr lang="en-US" sz="3200" b="1" dirty="0" smtClean="0"/>
          </a:p>
          <a:p>
            <a:r>
              <a:rPr lang="en-US" sz="4400" b="1" dirty="0" smtClean="0"/>
              <a:t>Maintain &amp; Improve the QMS</a:t>
            </a:r>
            <a:endParaRPr lang="en-US" sz="44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9"/>
            <a:ext cx="8305800" cy="1143000"/>
          </a:xfrm>
        </p:spPr>
        <p:txBody>
          <a:bodyPr>
            <a:normAutofit/>
          </a:bodyPr>
          <a:lstStyle/>
          <a:p>
            <a:r>
              <a:rPr lang="en-US" sz="4400" b="1" dirty="0" smtClean="0"/>
              <a:t>Developing a QMS</a:t>
            </a:r>
            <a:endParaRPr lang="en-US" sz="4400" b="1" dirty="0"/>
          </a:p>
        </p:txBody>
      </p:sp>
      <p:sp>
        <p:nvSpPr>
          <p:cNvPr id="3" name="Content Placeholder 2"/>
          <p:cNvSpPr>
            <a:spLocks noGrp="1"/>
          </p:cNvSpPr>
          <p:nvPr>
            <p:ph sz="quarter" idx="1"/>
          </p:nvPr>
        </p:nvSpPr>
        <p:spPr>
          <a:xfrm>
            <a:off x="457200" y="1447800"/>
            <a:ext cx="8229600" cy="4572000"/>
          </a:xfrm>
        </p:spPr>
        <p:txBody>
          <a:bodyPr>
            <a:normAutofit/>
          </a:bodyPr>
          <a:lstStyle/>
          <a:p>
            <a:r>
              <a:rPr lang="en-US" sz="3200" b="1" dirty="0" smtClean="0"/>
              <a:t>Generally takes from 1-9 months depending;</a:t>
            </a:r>
          </a:p>
          <a:p>
            <a:pPr>
              <a:buNone/>
            </a:pPr>
            <a:endParaRPr lang="en-US" sz="1600" b="1" dirty="0" smtClean="0"/>
          </a:p>
          <a:p>
            <a:pPr lvl="2"/>
            <a:r>
              <a:rPr lang="en-US" sz="2600" b="1" dirty="0" smtClean="0"/>
              <a:t>On Business Size &amp; Type;</a:t>
            </a:r>
          </a:p>
          <a:p>
            <a:pPr lvl="2"/>
            <a:r>
              <a:rPr lang="en-US" sz="2600" b="1" dirty="0" smtClean="0"/>
              <a:t> How many Protocols &amp; Procedures are documented; </a:t>
            </a:r>
          </a:p>
          <a:p>
            <a:pPr lvl="2"/>
            <a:r>
              <a:rPr lang="en-US" sz="2600" b="1" dirty="0" smtClean="0"/>
              <a:t>How many &amp; what Type of Records are kept; </a:t>
            </a:r>
          </a:p>
          <a:p>
            <a:pPr lvl="2"/>
            <a:r>
              <a:rPr lang="en-US" sz="2600" b="1" dirty="0" smtClean="0"/>
              <a:t>Management commitment;</a:t>
            </a:r>
          </a:p>
          <a:p>
            <a:pPr lvl="2"/>
            <a:r>
              <a:rPr lang="en-US" sz="2600" b="1" dirty="0" smtClean="0"/>
              <a:t>&amp; Resources </a:t>
            </a:r>
          </a:p>
          <a:p>
            <a:pPr lvl="1"/>
            <a:endParaRPr lang="en-US" sz="3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763000" cy="685800"/>
          </a:xfrm>
        </p:spPr>
        <p:txBody>
          <a:bodyPr>
            <a:noAutofit/>
          </a:bodyPr>
          <a:lstStyle/>
          <a:p>
            <a:r>
              <a:rPr lang="en-US" sz="3200" dirty="0" smtClean="0"/>
              <a:t>FDA Voluntary Retail Standards: Compliance Tool for Standard 4</a:t>
            </a:r>
            <a:endParaRPr lang="en-US" sz="3200" dirty="0"/>
          </a:p>
        </p:txBody>
      </p:sp>
      <p:sp>
        <p:nvSpPr>
          <p:cNvPr id="3" name="Content Placeholder 2"/>
          <p:cNvSpPr>
            <a:spLocks noGrp="1"/>
          </p:cNvSpPr>
          <p:nvPr>
            <p:ph sz="quarter" idx="1"/>
          </p:nvPr>
        </p:nvSpPr>
        <p:spPr>
          <a:xfrm>
            <a:off x="228600" y="1295400"/>
            <a:ext cx="8763000" cy="5867400"/>
          </a:xfrm>
        </p:spPr>
        <p:txBody>
          <a:bodyPr>
            <a:normAutofit fontScale="62500" lnSpcReduction="20000"/>
          </a:bodyPr>
          <a:lstStyle/>
          <a:p>
            <a:pPr marL="514350" lvl="0" indent="-514350">
              <a:buNone/>
            </a:pPr>
            <a:r>
              <a:rPr lang="en-US" b="1" i="1" dirty="0" smtClean="0"/>
              <a:t>1) Determines &amp; documents the compliance status of each risk factor &amp; intervention through observation </a:t>
            </a:r>
          </a:p>
          <a:p>
            <a:pPr marL="514350" lvl="0" indent="-514350">
              <a:buNone/>
            </a:pPr>
            <a:r>
              <a:rPr lang="en-US" b="1" i="1" dirty="0" smtClean="0"/>
              <a:t>     &amp; investigation:  (i.e., IN compliance, OUT of compliance, Not Observed [NO,] or Not Applicable [NA] is </a:t>
            </a:r>
          </a:p>
          <a:p>
            <a:pPr marL="514350" lvl="0" indent="-514350">
              <a:buNone/>
            </a:pPr>
            <a:r>
              <a:rPr lang="en-US" b="1" i="1" dirty="0" smtClean="0"/>
              <a:t>     noted on inspection form); </a:t>
            </a:r>
          </a:p>
          <a:p>
            <a:pPr marL="514350" lvl="0" indent="-514350">
              <a:buNone/>
            </a:pPr>
            <a:endParaRPr lang="en-US" sz="1300" dirty="0" smtClean="0"/>
          </a:p>
          <a:p>
            <a:pPr lvl="0">
              <a:buNone/>
            </a:pPr>
            <a:r>
              <a:rPr lang="en-US" b="1" i="1" dirty="0" smtClean="0"/>
              <a:t>2) Completes an inspection report that is clear, legible, concise, &amp; accurately records findings &amp; observations;</a:t>
            </a:r>
          </a:p>
          <a:p>
            <a:pPr lvl="0">
              <a:buNone/>
            </a:pPr>
            <a:endParaRPr lang="en-US" sz="1300" dirty="0" smtClean="0"/>
          </a:p>
          <a:p>
            <a:pPr lvl="0">
              <a:buNone/>
            </a:pPr>
            <a:r>
              <a:rPr lang="en-US" b="1" i="1" dirty="0" smtClean="0"/>
              <a:t>3) Interprets &amp; applies laws, regulations, policies &amp; procedures correctly;</a:t>
            </a:r>
          </a:p>
          <a:p>
            <a:pPr lvl="0">
              <a:buNone/>
            </a:pPr>
            <a:endParaRPr lang="en-US" sz="1400" dirty="0" smtClean="0"/>
          </a:p>
          <a:p>
            <a:pPr lvl="0">
              <a:buNone/>
            </a:pPr>
            <a:r>
              <a:rPr lang="en-US" b="1" i="1" dirty="0" smtClean="0"/>
              <a:t>4) Cites the proper local code provisions for CDC-identified risk factors &amp; Food Code interventions; </a:t>
            </a:r>
          </a:p>
          <a:p>
            <a:pPr lvl="0">
              <a:buNone/>
            </a:pPr>
            <a:endParaRPr lang="en-US" sz="1400" dirty="0" smtClean="0"/>
          </a:p>
          <a:p>
            <a:pPr lvl="0">
              <a:buNone/>
            </a:pPr>
            <a:r>
              <a:rPr lang="en-US" b="1" i="1" dirty="0" smtClean="0"/>
              <a:t>5) Reviews past inspection findings &amp; acts on repeated or unresolved violations;</a:t>
            </a:r>
          </a:p>
          <a:p>
            <a:pPr lvl="0">
              <a:buNone/>
            </a:pPr>
            <a:endParaRPr lang="en-US" sz="1400" dirty="0" smtClean="0"/>
          </a:p>
          <a:p>
            <a:pPr lvl="0">
              <a:buNone/>
            </a:pPr>
            <a:r>
              <a:rPr lang="en-US" b="1" i="1" dirty="0" smtClean="0"/>
              <a:t>6) Follows through with compliance &amp; enforcement actions;</a:t>
            </a:r>
          </a:p>
          <a:p>
            <a:pPr lvl="0">
              <a:buNone/>
            </a:pPr>
            <a:endParaRPr lang="en-US" sz="1400" dirty="0" smtClean="0"/>
          </a:p>
          <a:p>
            <a:pPr lvl="0">
              <a:buNone/>
            </a:pPr>
            <a:r>
              <a:rPr lang="en-US" b="1" i="1" dirty="0" smtClean="0"/>
              <a:t>7) Obtains on-site corrective action;</a:t>
            </a:r>
          </a:p>
          <a:p>
            <a:pPr lvl="0">
              <a:buNone/>
            </a:pPr>
            <a:endParaRPr lang="en-US" sz="1600" dirty="0" smtClean="0"/>
          </a:p>
          <a:p>
            <a:pPr lvl="0">
              <a:buNone/>
            </a:pPr>
            <a:r>
              <a:rPr lang="en-US" b="1" i="1" dirty="0" smtClean="0"/>
              <a:t>8) Discusses &amp; documents discussion of options for implementing food safety systems, when required;</a:t>
            </a:r>
          </a:p>
          <a:p>
            <a:pPr lvl="0">
              <a:buNone/>
            </a:pPr>
            <a:endParaRPr lang="en-US" sz="1600" dirty="0" smtClean="0"/>
          </a:p>
          <a:p>
            <a:pPr lvl="0">
              <a:buNone/>
            </a:pPr>
            <a:r>
              <a:rPr lang="en-US" b="1" i="1" dirty="0" smtClean="0"/>
              <a:t>9) Confirms that the facility is assigned to the correct risk category &amp; inspection frequency; &amp;</a:t>
            </a:r>
          </a:p>
          <a:p>
            <a:pPr lvl="0">
              <a:buNone/>
            </a:pPr>
            <a:endParaRPr lang="en-US" sz="1600" dirty="0" smtClean="0"/>
          </a:p>
          <a:p>
            <a:pPr lvl="0">
              <a:buNone/>
            </a:pPr>
            <a:r>
              <a:rPr lang="en-US" b="1" i="1" dirty="0" smtClean="0"/>
              <a:t>10) Files reports and other documentation in a timely manner.</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What is Quality?</a:t>
            </a:r>
            <a:endParaRPr lang="en-US" sz="4400" b="1" dirty="0"/>
          </a:p>
        </p:txBody>
      </p:sp>
      <p:sp>
        <p:nvSpPr>
          <p:cNvPr id="3" name="Content Placeholder 2"/>
          <p:cNvSpPr>
            <a:spLocks noGrp="1"/>
          </p:cNvSpPr>
          <p:nvPr>
            <p:ph sz="quarter" idx="1"/>
          </p:nvPr>
        </p:nvSpPr>
        <p:spPr>
          <a:xfrm>
            <a:off x="381000" y="1447800"/>
            <a:ext cx="8534400" cy="4572000"/>
          </a:xfrm>
        </p:spPr>
        <p:txBody>
          <a:bodyPr>
            <a:normAutofit lnSpcReduction="10000"/>
          </a:bodyPr>
          <a:lstStyle/>
          <a:p>
            <a:r>
              <a:rPr lang="en-US" sz="3200" b="1" dirty="0" smtClean="0"/>
              <a:t>Quality has many different definitions</a:t>
            </a:r>
          </a:p>
          <a:p>
            <a:r>
              <a:rPr lang="en-US" sz="3200" b="1" dirty="0" smtClean="0"/>
              <a:t>Definitions range from informal to formal</a:t>
            </a:r>
          </a:p>
          <a:p>
            <a:pPr lvl="1"/>
            <a:r>
              <a:rPr lang="en-US" sz="2800" b="1" dirty="0" smtClean="0"/>
              <a:t>Some informal definitions are:</a:t>
            </a:r>
          </a:p>
          <a:p>
            <a:pPr lvl="2"/>
            <a:r>
              <a:rPr lang="en-US" sz="2800" b="1" dirty="0" smtClean="0"/>
              <a:t>Excellence</a:t>
            </a:r>
          </a:p>
          <a:p>
            <a:pPr lvl="2"/>
            <a:r>
              <a:rPr lang="en-US" sz="2800" b="1" dirty="0" smtClean="0"/>
              <a:t>Adding Value</a:t>
            </a:r>
          </a:p>
          <a:p>
            <a:pPr lvl="2"/>
            <a:r>
              <a:rPr lang="en-US" sz="2800" b="1" dirty="0" smtClean="0"/>
              <a:t>Commitment to Improve</a:t>
            </a:r>
            <a:endParaRPr lang="en-US" b="1" dirty="0" smtClean="0"/>
          </a:p>
          <a:p>
            <a:r>
              <a:rPr lang="en-US" sz="3200" b="1" dirty="0" smtClean="0"/>
              <a:t>A formal definition is:</a:t>
            </a:r>
          </a:p>
          <a:p>
            <a:pPr algn="ctr">
              <a:buNone/>
            </a:pPr>
            <a:r>
              <a:rPr lang="en-US" sz="2800" b="1" dirty="0" smtClean="0"/>
              <a:t>“Quality is the ongoing process of building &amp; sustaining relationships by assessing, anticipating, &amp; fulfilling stated &amp; implied need.”</a:t>
            </a:r>
          </a:p>
          <a:p>
            <a:pPr lvl="2">
              <a:buNone/>
            </a:pPr>
            <a:endParaRPr lang="en-US" sz="2800" b="1" dirty="0" smtClean="0"/>
          </a:p>
          <a:p>
            <a:pPr lvl="2">
              <a:buNone/>
            </a:pPr>
            <a:endParaRPr lang="en-US"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9"/>
            <a:ext cx="8382000" cy="1143000"/>
          </a:xfrm>
        </p:spPr>
        <p:txBody>
          <a:bodyPr>
            <a:normAutofit/>
          </a:bodyPr>
          <a:lstStyle/>
          <a:p>
            <a:r>
              <a:rPr lang="en-US" sz="4400" b="1" dirty="0" smtClean="0"/>
              <a:t>Conclusion</a:t>
            </a:r>
            <a:endParaRPr lang="en-US" sz="4400" b="1" dirty="0"/>
          </a:p>
        </p:txBody>
      </p:sp>
      <p:sp>
        <p:nvSpPr>
          <p:cNvPr id="3" name="Content Placeholder 2"/>
          <p:cNvSpPr>
            <a:spLocks noGrp="1"/>
          </p:cNvSpPr>
          <p:nvPr>
            <p:ph sz="quarter" idx="1"/>
          </p:nvPr>
        </p:nvSpPr>
        <p:spPr>
          <a:xfrm>
            <a:off x="381000" y="1447800"/>
            <a:ext cx="8305800" cy="4572000"/>
          </a:xfrm>
        </p:spPr>
        <p:txBody>
          <a:bodyPr>
            <a:normAutofit/>
          </a:bodyPr>
          <a:lstStyle/>
          <a:p>
            <a:pPr>
              <a:buNone/>
            </a:pPr>
            <a:endParaRPr lang="en-US" sz="3200" b="1" dirty="0" smtClean="0"/>
          </a:p>
          <a:p>
            <a:r>
              <a:rPr lang="en-US" sz="3200" b="1" dirty="0" smtClean="0"/>
              <a:t>Quality Management Systems, or Quality Assurance Programs ensure an organization is doing due diligence to maintain compliance, while improving customer service and satisfaction.</a:t>
            </a:r>
            <a:endParaRPr lang="en-US" sz="32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9"/>
            <a:ext cx="8382000" cy="1143000"/>
          </a:xfrm>
        </p:spPr>
        <p:txBody>
          <a:bodyPr>
            <a:normAutofit/>
          </a:bodyPr>
          <a:lstStyle/>
          <a:p>
            <a:r>
              <a:rPr lang="en-US" sz="4400" b="1" dirty="0" smtClean="0"/>
              <a:t>References</a:t>
            </a:r>
            <a:endParaRPr lang="en-US" sz="4400" b="1" dirty="0"/>
          </a:p>
        </p:txBody>
      </p:sp>
      <p:sp>
        <p:nvSpPr>
          <p:cNvPr id="3" name="Content Placeholder 2"/>
          <p:cNvSpPr>
            <a:spLocks noGrp="1"/>
          </p:cNvSpPr>
          <p:nvPr>
            <p:ph sz="quarter" idx="1"/>
          </p:nvPr>
        </p:nvSpPr>
        <p:spPr>
          <a:xfrm>
            <a:off x="152400" y="1371600"/>
            <a:ext cx="8763000" cy="4648200"/>
          </a:xfrm>
        </p:spPr>
        <p:txBody>
          <a:bodyPr>
            <a:normAutofit/>
          </a:bodyPr>
          <a:lstStyle/>
          <a:p>
            <a:r>
              <a:rPr lang="en-US" sz="2000" b="1" dirty="0" smtClean="0"/>
              <a:t>NC Institute for PH.  “NC LHD Accreditation, Health Department Self Assessment Instrument” retrieved 2/21/2013 from </a:t>
            </a:r>
            <a:r>
              <a:rPr lang="en-US" sz="2000" b="1" dirty="0" smtClean="0">
                <a:hlinkClick r:id="rId2"/>
              </a:rPr>
              <a:t>http://nciph.sph.unc.edu/accred/health_depts/materials/index.htm</a:t>
            </a:r>
            <a:endParaRPr lang="en-US" sz="2000" b="1" dirty="0" smtClean="0"/>
          </a:p>
          <a:p>
            <a:r>
              <a:rPr lang="en-US" sz="2000" b="1" dirty="0" smtClean="0"/>
              <a:t>“ISO 9000:2005 Quality Management Systems – Fundamentals  &amp; Vocabulary”</a:t>
            </a:r>
          </a:p>
          <a:p>
            <a:r>
              <a:rPr lang="en-US" sz="2000" b="1" dirty="0" smtClean="0"/>
              <a:t>“ISO 9001:2008 Requirement” retrieved 2/21/2013 from </a:t>
            </a:r>
            <a:r>
              <a:rPr lang="en-US" sz="2000" b="1" dirty="0" smtClean="0">
                <a:hlinkClick r:id="rId3"/>
              </a:rPr>
              <a:t>http://www.qualitygurus.com</a:t>
            </a:r>
            <a:endParaRPr lang="en-US" sz="2000" b="1" dirty="0" smtClean="0"/>
          </a:p>
          <a:p>
            <a:r>
              <a:rPr lang="en-US" sz="2000" b="1" dirty="0" smtClean="0"/>
              <a:t>“Quality Assurance Division Mission” retrieved 2/21/2013 from </a:t>
            </a:r>
            <a:r>
              <a:rPr lang="en-US" sz="1800" b="1" dirty="0" smtClean="0">
                <a:hlinkClick r:id="rId4"/>
              </a:rPr>
              <a:t>http://budget.mt.gov/content/execbudgets/2013_Budget/2013B_Docs/6901.pdf</a:t>
            </a:r>
            <a:r>
              <a:rPr lang="en-US" sz="1800" b="1"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Why quality?</a:t>
            </a:r>
            <a:endParaRPr lang="en-US" sz="4400" b="1" dirty="0"/>
          </a:p>
        </p:txBody>
      </p:sp>
      <p:graphicFrame>
        <p:nvGraphicFramePr>
          <p:cNvPr id="4" name="Content Placeholder 3"/>
          <p:cNvGraphicFramePr>
            <a:graphicFrameLocks noGrp="1"/>
          </p:cNvGraphicFramePr>
          <p:nvPr>
            <p:ph sz="quarter" idx="1"/>
          </p:nvPr>
        </p:nvGraphicFramePr>
        <p:xfrm>
          <a:off x="381000" y="1371600"/>
          <a:ext cx="84582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990600"/>
          </a:xfrm>
        </p:spPr>
        <p:txBody>
          <a:bodyPr>
            <a:normAutofit/>
          </a:bodyPr>
          <a:lstStyle/>
          <a:p>
            <a:r>
              <a:rPr lang="en-US" b="1" dirty="0" smtClean="0"/>
              <a:t>6 Main Causes of Poor Quality</a:t>
            </a:r>
            <a:endParaRPr lang="en-US" b="1" dirty="0"/>
          </a:p>
        </p:txBody>
      </p:sp>
      <p:sp>
        <p:nvSpPr>
          <p:cNvPr id="3" name="Content Placeholder 2"/>
          <p:cNvSpPr>
            <a:spLocks noGrp="1"/>
          </p:cNvSpPr>
          <p:nvPr>
            <p:ph sz="quarter" idx="1"/>
          </p:nvPr>
        </p:nvSpPr>
        <p:spPr>
          <a:xfrm>
            <a:off x="304800" y="990600"/>
            <a:ext cx="8610600" cy="5486400"/>
          </a:xfrm>
        </p:spPr>
        <p:txBody>
          <a:bodyPr>
            <a:normAutofit fontScale="92500" lnSpcReduction="20000"/>
          </a:bodyPr>
          <a:lstStyle/>
          <a:p>
            <a:r>
              <a:rPr lang="en-US" sz="3200" b="1" dirty="0" smtClean="0"/>
              <a:t>Man -</a:t>
            </a:r>
          </a:p>
          <a:p>
            <a:pPr lvl="2"/>
            <a:r>
              <a:rPr lang="en-US" sz="2600" b="1" dirty="0" smtClean="0"/>
              <a:t>Lack of motivation, training, skills, interest</a:t>
            </a:r>
          </a:p>
          <a:p>
            <a:r>
              <a:rPr lang="en-US" sz="3200" b="1" dirty="0" smtClean="0"/>
              <a:t>Machine -</a:t>
            </a:r>
          </a:p>
          <a:p>
            <a:pPr lvl="2"/>
            <a:r>
              <a:rPr lang="en-US" sz="2600" b="1" dirty="0" smtClean="0"/>
              <a:t>Lack of capability, maintenance, outdated</a:t>
            </a:r>
          </a:p>
          <a:p>
            <a:r>
              <a:rPr lang="en-US" sz="3200" b="1" dirty="0" smtClean="0"/>
              <a:t>Material - </a:t>
            </a:r>
          </a:p>
          <a:p>
            <a:pPr lvl="2"/>
            <a:r>
              <a:rPr lang="en-US" sz="2600" b="1" dirty="0" smtClean="0"/>
              <a:t>Low grade, unspecified, variation</a:t>
            </a:r>
          </a:p>
          <a:p>
            <a:r>
              <a:rPr lang="en-US" sz="3200" b="1" dirty="0" smtClean="0"/>
              <a:t>Management - </a:t>
            </a:r>
          </a:p>
          <a:p>
            <a:pPr lvl="2"/>
            <a:r>
              <a:rPr lang="en-US" sz="2600" b="1" dirty="0" smtClean="0"/>
              <a:t>Lack of vision, mission, decision making &amp; communication</a:t>
            </a:r>
          </a:p>
          <a:p>
            <a:r>
              <a:rPr lang="en-US" sz="3200" b="1" dirty="0" smtClean="0"/>
              <a:t>Method - </a:t>
            </a:r>
          </a:p>
          <a:p>
            <a:pPr lvl="2"/>
            <a:r>
              <a:rPr lang="en-US" sz="2600" b="1" dirty="0" smtClean="0"/>
              <a:t>Lack of procedures, communication, procedures not followed</a:t>
            </a:r>
          </a:p>
          <a:p>
            <a:r>
              <a:rPr lang="en-US" sz="3200" b="1" dirty="0" smtClean="0"/>
              <a:t>Mother nature -</a:t>
            </a:r>
          </a:p>
          <a:p>
            <a:pPr lvl="2"/>
            <a:r>
              <a:rPr lang="en-US" sz="2600" b="1" dirty="0" smtClean="0"/>
              <a:t>Humidity, temperature, lighting</a:t>
            </a:r>
          </a:p>
          <a:p>
            <a:pPr lvl="1"/>
            <a:endParaRPr lang="en-US" sz="3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1143000"/>
          </a:xfrm>
        </p:spPr>
        <p:txBody>
          <a:bodyPr>
            <a:normAutofit/>
          </a:bodyPr>
          <a:lstStyle/>
          <a:p>
            <a:r>
              <a:rPr lang="en-US" sz="4400" b="1" dirty="0" smtClean="0"/>
              <a:t>Further Defining of Quality</a:t>
            </a:r>
            <a:endParaRPr lang="en-US" sz="4400" b="1" dirty="0"/>
          </a:p>
        </p:txBody>
      </p:sp>
      <p:sp>
        <p:nvSpPr>
          <p:cNvPr id="3" name="Content Placeholder 2"/>
          <p:cNvSpPr>
            <a:spLocks noGrp="1"/>
          </p:cNvSpPr>
          <p:nvPr>
            <p:ph sz="quarter" idx="1"/>
          </p:nvPr>
        </p:nvSpPr>
        <p:spPr>
          <a:xfrm>
            <a:off x="228600" y="1219200"/>
            <a:ext cx="8610600" cy="5257800"/>
          </a:xfrm>
        </p:spPr>
        <p:txBody>
          <a:bodyPr>
            <a:normAutofit fontScale="92500" lnSpcReduction="10000"/>
          </a:bodyPr>
          <a:lstStyle/>
          <a:p>
            <a:r>
              <a:rPr lang="en-US" sz="3200" b="1" dirty="0" smtClean="0"/>
              <a:t>Many definitions are based on different points of view:</a:t>
            </a:r>
            <a:endParaRPr lang="en-US" sz="2600" dirty="0" smtClean="0"/>
          </a:p>
          <a:p>
            <a:pPr lvl="1"/>
            <a:r>
              <a:rPr lang="en-US" sz="2800" b="1" u="sng" dirty="0" smtClean="0"/>
              <a:t>From a Process point of view </a:t>
            </a:r>
            <a:r>
              <a:rPr lang="en-US" sz="2800" b="1" dirty="0" smtClean="0"/>
              <a:t>- Conformance with process standards &amp; specifications</a:t>
            </a:r>
          </a:p>
          <a:p>
            <a:pPr lvl="1"/>
            <a:endParaRPr lang="en-US" sz="1700" b="1" dirty="0" smtClean="0"/>
          </a:p>
          <a:p>
            <a:pPr lvl="1"/>
            <a:r>
              <a:rPr lang="en-US" sz="2800" b="1" u="sng" dirty="0" smtClean="0"/>
              <a:t>From a Product point of view </a:t>
            </a:r>
            <a:r>
              <a:rPr lang="en-US" sz="2800" b="1" dirty="0" smtClean="0"/>
              <a:t>– Degree of excellence at an acceptable price</a:t>
            </a:r>
          </a:p>
          <a:p>
            <a:pPr lvl="1">
              <a:buNone/>
            </a:pPr>
            <a:endParaRPr lang="en-US" sz="1900" b="1" dirty="0" smtClean="0"/>
          </a:p>
          <a:p>
            <a:pPr lvl="1"/>
            <a:r>
              <a:rPr lang="en-US" sz="2800" b="1" u="sng" dirty="0" smtClean="0"/>
              <a:t>From a Cost point of view </a:t>
            </a:r>
            <a:r>
              <a:rPr lang="en-US" sz="2800" b="1" dirty="0" smtClean="0"/>
              <a:t>– Best combination between costs &amp; features</a:t>
            </a:r>
          </a:p>
          <a:p>
            <a:pPr lvl="1"/>
            <a:endParaRPr lang="en-US" sz="1900" b="1" dirty="0" smtClean="0"/>
          </a:p>
          <a:p>
            <a:pPr lvl="1"/>
            <a:r>
              <a:rPr lang="en-US" sz="2800" b="1" u="sng" dirty="0" smtClean="0"/>
              <a:t>From a Customer point of view </a:t>
            </a:r>
            <a:r>
              <a:rPr lang="en-US" sz="2800" b="1" dirty="0" smtClean="0"/>
              <a:t>- Service &amp;/or product meeting customer needs </a:t>
            </a:r>
            <a:endParaRPr lang="en-US" sz="2800" b="1" i="1" dirty="0" smtClean="0"/>
          </a:p>
          <a:p>
            <a:pPr lvl="2"/>
            <a:r>
              <a:rPr lang="en-US" sz="2800" b="1" i="1" dirty="0" smtClean="0"/>
              <a:t>Fitness for Use </a:t>
            </a:r>
            <a:r>
              <a:rPr lang="en-US" sz="2800" b="1" dirty="0" smtClean="0"/>
              <a:t>= does it do what it is suppose to do?</a:t>
            </a:r>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1143000"/>
          </a:xfrm>
        </p:spPr>
        <p:txBody>
          <a:bodyPr>
            <a:normAutofit fontScale="90000"/>
          </a:bodyPr>
          <a:lstStyle/>
          <a:p>
            <a:r>
              <a:rPr lang="en-US" sz="4400" b="1" dirty="0" smtClean="0"/>
              <a:t>Health Departments Focus on Services &amp; Customer Satisfaction</a:t>
            </a:r>
            <a:endParaRPr lang="en-US" sz="4400" b="1" dirty="0"/>
          </a:p>
        </p:txBody>
      </p:sp>
      <p:sp>
        <p:nvSpPr>
          <p:cNvPr id="3" name="Content Placeholder 2"/>
          <p:cNvSpPr>
            <a:spLocks noGrp="1"/>
          </p:cNvSpPr>
          <p:nvPr>
            <p:ph sz="quarter" idx="1"/>
          </p:nvPr>
        </p:nvSpPr>
        <p:spPr>
          <a:xfrm>
            <a:off x="381000" y="1447800"/>
            <a:ext cx="8534400" cy="4572000"/>
          </a:xfrm>
        </p:spPr>
        <p:txBody>
          <a:bodyPr>
            <a:normAutofit/>
          </a:bodyPr>
          <a:lstStyle/>
          <a:p>
            <a:pPr algn="ctr"/>
            <a:endParaRPr lang="en-US" sz="3200" b="1" dirty="0" smtClean="0"/>
          </a:p>
          <a:p>
            <a:pPr algn="ctr"/>
            <a:r>
              <a:rPr lang="en-US" sz="3200" b="1" dirty="0" smtClean="0"/>
              <a:t>Customer satisfaction is an important part of running a successful business.</a:t>
            </a:r>
          </a:p>
          <a:p>
            <a:pPr>
              <a:buNone/>
            </a:pPr>
            <a:endParaRPr lang="en-US" sz="3200" b="1" dirty="0" smtClean="0"/>
          </a:p>
          <a:p>
            <a:pPr lvl="1"/>
            <a:r>
              <a:rPr lang="en-US" sz="2800" b="1" dirty="0" smtClean="0"/>
              <a:t>4 Tips for avoiding customer dissatisfaction are:</a:t>
            </a:r>
          </a:p>
          <a:p>
            <a:pPr lvl="3"/>
            <a:r>
              <a:rPr lang="en-US" sz="2600" b="1" dirty="0" smtClean="0"/>
              <a:t>Be Pro-active</a:t>
            </a:r>
          </a:p>
          <a:p>
            <a:pPr lvl="3"/>
            <a:r>
              <a:rPr lang="en-US" sz="2600" b="1" dirty="0" smtClean="0"/>
              <a:t>Be Responsive</a:t>
            </a:r>
          </a:p>
          <a:p>
            <a:pPr lvl="3"/>
            <a:r>
              <a:rPr lang="en-US" sz="2600" b="1" dirty="0" smtClean="0"/>
              <a:t>Be Honest</a:t>
            </a:r>
          </a:p>
          <a:p>
            <a:pPr lvl="3"/>
            <a:r>
              <a:rPr lang="en-US" sz="2600" b="1" dirty="0" smtClean="0"/>
              <a:t>Be Realistic</a:t>
            </a:r>
            <a:endParaRPr lang="en-US" sz="2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772400" cy="1143000"/>
          </a:xfrm>
        </p:spPr>
        <p:txBody>
          <a:bodyPr>
            <a:normAutofit fontScale="90000"/>
          </a:bodyPr>
          <a:lstStyle/>
          <a:p>
            <a:r>
              <a:rPr lang="en-US" sz="4400" b="1" dirty="0" smtClean="0"/>
              <a:t>6 Service Quality Dimensions </a:t>
            </a:r>
            <a:br>
              <a:rPr lang="en-US" sz="4400" b="1" dirty="0" smtClean="0"/>
            </a:br>
            <a:endParaRPr lang="en-US" sz="4400" b="1" dirty="0"/>
          </a:p>
        </p:txBody>
      </p:sp>
      <p:sp>
        <p:nvSpPr>
          <p:cNvPr id="3" name="Content Placeholder 2"/>
          <p:cNvSpPr>
            <a:spLocks noGrp="1"/>
          </p:cNvSpPr>
          <p:nvPr>
            <p:ph sz="quarter" idx="1"/>
          </p:nvPr>
        </p:nvSpPr>
        <p:spPr>
          <a:xfrm>
            <a:off x="381000" y="1447800"/>
            <a:ext cx="8305800" cy="4572000"/>
          </a:xfrm>
        </p:spPr>
        <p:txBody>
          <a:bodyPr>
            <a:normAutofit/>
          </a:bodyPr>
          <a:lstStyle/>
          <a:p>
            <a:r>
              <a:rPr lang="en-US" sz="3200" b="1" dirty="0" smtClean="0"/>
              <a:t>Timeliness</a:t>
            </a:r>
          </a:p>
          <a:p>
            <a:r>
              <a:rPr lang="en-US" sz="3200" b="1" dirty="0" smtClean="0"/>
              <a:t>Courtesy</a:t>
            </a:r>
          </a:p>
          <a:p>
            <a:r>
              <a:rPr lang="en-US" sz="3200" b="1" dirty="0" smtClean="0"/>
              <a:t>Consistency</a:t>
            </a:r>
          </a:p>
          <a:p>
            <a:r>
              <a:rPr lang="en-US" sz="3200" b="1" dirty="0" smtClean="0"/>
              <a:t>Convenience</a:t>
            </a:r>
          </a:p>
          <a:p>
            <a:r>
              <a:rPr lang="en-US" sz="3200" b="1" dirty="0" smtClean="0"/>
              <a:t>Completeness</a:t>
            </a:r>
          </a:p>
          <a:p>
            <a:r>
              <a:rPr lang="en-US" sz="3200" b="1" dirty="0" smtClean="0"/>
              <a:t>Accuracy</a:t>
            </a:r>
          </a:p>
          <a:p>
            <a:pPr lvl="2"/>
            <a:r>
              <a:rPr lang="en-US" sz="2600" b="1" dirty="0" smtClean="0"/>
              <a:t>These dimensions if implemented wisely will limit customer dissatisfaction. </a:t>
            </a:r>
            <a:endParaRPr lang="en-US" sz="2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05800" cy="1143000"/>
          </a:xfrm>
        </p:spPr>
        <p:txBody>
          <a:bodyPr>
            <a:noAutofit/>
          </a:bodyPr>
          <a:lstStyle/>
          <a:p>
            <a:r>
              <a:rPr lang="en-US" sz="4400" b="1" dirty="0" smtClean="0"/>
              <a:t>What is Quality Assurance?</a:t>
            </a:r>
            <a:endParaRPr lang="en-US" sz="4400" b="1" dirty="0"/>
          </a:p>
        </p:txBody>
      </p:sp>
      <p:sp>
        <p:nvSpPr>
          <p:cNvPr id="3" name="Content Placeholder 2"/>
          <p:cNvSpPr>
            <a:spLocks noGrp="1"/>
          </p:cNvSpPr>
          <p:nvPr>
            <p:ph sz="quarter" idx="1"/>
          </p:nvPr>
        </p:nvSpPr>
        <p:spPr>
          <a:xfrm>
            <a:off x="685800" y="1676400"/>
            <a:ext cx="7772400" cy="4572000"/>
          </a:xfrm>
        </p:spPr>
        <p:txBody>
          <a:bodyPr/>
          <a:lstStyle/>
          <a:p>
            <a:endParaRPr lang="en-US" dirty="0" smtClean="0"/>
          </a:p>
          <a:p>
            <a:r>
              <a:rPr lang="en-US" sz="3200" b="1" dirty="0" smtClean="0"/>
              <a:t>Quality Assurance (QA) is prevention of quality problems  through planned and systematic activities including documentation.</a:t>
            </a:r>
            <a:endParaRPr lang="en-US" sz="32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920</TotalTime>
  <Words>4331</Words>
  <Application>Microsoft Office PowerPoint</Application>
  <PresentationFormat>On-screen Show (4:3)</PresentationFormat>
  <Paragraphs>471</Paragraphs>
  <Slides>31</Slides>
  <Notes>30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Quality Assurance</vt:lpstr>
      <vt:lpstr>Objectives of this course are:</vt:lpstr>
      <vt:lpstr>What is Quality?</vt:lpstr>
      <vt:lpstr>Why quality?</vt:lpstr>
      <vt:lpstr>6 Main Causes of Poor Quality</vt:lpstr>
      <vt:lpstr>Further Defining of Quality</vt:lpstr>
      <vt:lpstr>Health Departments Focus on Services &amp; Customer Satisfaction</vt:lpstr>
      <vt:lpstr>6 Service Quality Dimensions  </vt:lpstr>
      <vt:lpstr>What is Quality Assurance?</vt:lpstr>
      <vt:lpstr>Defining QA Programs</vt:lpstr>
      <vt:lpstr>Quality Management System (QMS) = QA Program</vt:lpstr>
      <vt:lpstr>Characteristics of a QA Program</vt:lpstr>
      <vt:lpstr>QA Programs in Health Departments</vt:lpstr>
      <vt:lpstr>Or as defined by NC Local Health Department Accreditation, Essential Service #9:</vt:lpstr>
      <vt:lpstr>QA Programs in Health Care Assist with:</vt:lpstr>
      <vt:lpstr>QA Programs have 8 Main Development Steps</vt:lpstr>
      <vt:lpstr>Step #1: Learn</vt:lpstr>
      <vt:lpstr>Importance of Management Buy-In</vt:lpstr>
      <vt:lpstr>Step #2: Plan</vt:lpstr>
      <vt:lpstr>Step #3: Define</vt:lpstr>
      <vt:lpstr>Defining Quality Objectives</vt:lpstr>
      <vt:lpstr>Step #4: Build</vt:lpstr>
      <vt:lpstr>6 Mandatory Procedures</vt:lpstr>
      <vt:lpstr>Step #5: Launch</vt:lpstr>
      <vt:lpstr>Step #6: Review</vt:lpstr>
      <vt:lpstr>Step #7: Assess</vt:lpstr>
      <vt:lpstr>Step #8: Improve</vt:lpstr>
      <vt:lpstr>Developing a QMS</vt:lpstr>
      <vt:lpstr>FDA Voluntary Retail Standards: Compliance Tool for Standard 4</vt:lpstr>
      <vt:lpstr>Conclusion</vt:lpstr>
      <vt:lpstr>References</vt:lpstr>
    </vt:vector>
  </TitlesOfParts>
  <Manager>AnnA_chu</Manager>
  <Company>EH Section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Assurance for Local Health Departments</dc:title>
  <dc:subject>Quality Assurance for Local Health Departments</dc:subject>
  <dc:creator>AnnA_Chu</dc:creator>
  <cp:keywords>Quality Assurance for Local Health Departments</cp:keywords>
  <cp:lastModifiedBy>Tripp Dean</cp:lastModifiedBy>
  <cp:revision>105</cp:revision>
  <dcterms:created xsi:type="dcterms:W3CDTF">2013-02-26T13:19:47Z</dcterms:created>
  <dcterms:modified xsi:type="dcterms:W3CDTF">2013-03-27T18:09:06Z</dcterms:modified>
  <cp:category>QA</cp:category>
  <cp:contentStatus>Final</cp:contentStatus>
</cp:coreProperties>
</file>