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</p:sldMasterIdLst>
  <p:notesMasterIdLst>
    <p:notesMasterId r:id="rId22"/>
  </p:notesMasterIdLst>
  <p:sldIdLst>
    <p:sldId id="257" r:id="rId6"/>
    <p:sldId id="269" r:id="rId7"/>
    <p:sldId id="25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9" r:id="rId17"/>
    <p:sldId id="278" r:id="rId18"/>
    <p:sldId id="280" r:id="rId19"/>
    <p:sldId id="281" r:id="rId20"/>
    <p:sldId id="268" r:id="rId21"/>
  </p:sldIdLst>
  <p:sldSz cx="9144000" cy="6858000" type="screen4x3"/>
  <p:notesSz cx="6858000" cy="22098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2814"/>
    <a:srgbClr val="FB9E81"/>
    <a:srgbClr val="FF8800"/>
    <a:srgbClr val="91E0CB"/>
    <a:srgbClr val="EB47B0"/>
    <a:srgbClr val="FF0066"/>
    <a:srgbClr val="8D1E5F"/>
    <a:srgbClr val="A5C26A"/>
    <a:srgbClr val="A6C36B"/>
    <a:srgbClr val="990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E5AE0F-BFB7-D6D0-27F8-1018BE4546EB}" v="6295" dt="2021-02-03T17:23:11.446"/>
    <p1510:client id="{D350B889-86D6-9603-8153-C5E5DBC25AA1}" v="80" dt="2021-02-03T20:43:27.749"/>
    <p1510:client id="{F46B0CF3-A1C3-02BC-EFE0-931956EE0319}" v="451" dt="2021-01-21T19:51:11.273"/>
    <p1510:client id="{FA0F316B-3D01-96D1-74E5-01A9A1D782FF}" v="832" dt="2021-02-04T15:03:57.691"/>
    <p1510:client id="{FA40AB73-1706-F0E0-7CC4-F2ECC04C9B60}" v="223" dt="2021-02-03T17:37:34.1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71601" autoAdjust="0"/>
  </p:normalViewPr>
  <p:slideViewPr>
    <p:cSldViewPr>
      <p:cViewPr varScale="1">
        <p:scale>
          <a:sx n="79" d="100"/>
          <a:sy n="79" d="100"/>
        </p:scale>
        <p:origin x="199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F43F1E4-C80E-4148-8FD8-215DCB5812CC}" type="datetimeFigureOut">
              <a:rPr lang="en-US" smtClean="0"/>
              <a:t>2/24/2021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F2ADBB3-41FD-419F-9215-C082242053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35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ADBB3-41FD-419F-9215-C082242053D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255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ADBB3-41FD-419F-9215-C082242053D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260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ADBB3-41FD-419F-9215-C082242053D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599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ADBB3-41FD-419F-9215-C082242053D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254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ADBB3-41FD-419F-9215-C082242053D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929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ADBB3-41FD-419F-9215-C082242053D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312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ADBB3-41FD-419F-9215-C082242053D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55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ADBB3-41FD-419F-9215-C082242053D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574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ADBB3-41FD-419F-9215-C082242053D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320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ADBB3-41FD-419F-9215-C082242053D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532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ADBB3-41FD-419F-9215-C082242053D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367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ADBB3-41FD-419F-9215-C082242053D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992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ADBB3-41FD-419F-9215-C082242053D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71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ADBB3-41FD-419F-9215-C082242053D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908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ADBB3-41FD-419F-9215-C082242053D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65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63F8-BFA1-4B44-AF22-BADE0F6F5AA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FDF0-CE27-4DDE-B409-43AD1F725172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F76D6E6-F449-45FD-B3C7-A9899152AADE}"/>
              </a:ext>
            </a:extLst>
          </p:cNvPr>
          <p:cNvGrpSpPr/>
          <p:nvPr userDrawn="1"/>
        </p:nvGrpSpPr>
        <p:grpSpPr>
          <a:xfrm>
            <a:off x="0" y="0"/>
            <a:ext cx="9144000" cy="8004064"/>
            <a:chOff x="0" y="-34173"/>
            <a:chExt cx="12192000" cy="8004064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-34173"/>
              <a:ext cx="12192000" cy="683812"/>
            </a:xfrm>
            <a:prstGeom prst="rect">
              <a:avLst/>
            </a:prstGeom>
            <a:gradFill flip="none" rotWithShape="1">
              <a:gsLst>
                <a:gs pos="0">
                  <a:srgbClr val="171185">
                    <a:shade val="30000"/>
                    <a:satMod val="115000"/>
                  </a:srgbClr>
                </a:gs>
                <a:gs pos="46000">
                  <a:srgbClr val="171185">
                    <a:shade val="67500"/>
                    <a:satMod val="115000"/>
                  </a:srgbClr>
                </a:gs>
                <a:gs pos="100000">
                  <a:srgbClr val="488DD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pic>
          <p:nvPicPr>
            <p:cNvPr id="1026" name="Picture 1" descr="cid:image001.png@01D2FF9F.D100A8D0">
              <a:extLst>
                <a:ext uri="{FF2B5EF4-FFF2-40B4-BE49-F238E27FC236}">
                  <a16:creationId xmlns:a16="http://schemas.microsoft.com/office/drawing/2014/main" id="{08A8AF5A-A640-4EC6-BC43-F732EBEDEC9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6210" y="5495061"/>
              <a:ext cx="1139580" cy="1244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B6118F3-6F42-4F6B-ACE7-BD9BF43BF87A}"/>
                </a:ext>
              </a:extLst>
            </p:cNvPr>
            <p:cNvSpPr/>
            <p:nvPr userDrawn="1"/>
          </p:nvSpPr>
          <p:spPr>
            <a:xfrm rot="11696239">
              <a:off x="1275388" y="5216510"/>
              <a:ext cx="9596358" cy="2753381"/>
            </a:xfrm>
            <a:custGeom>
              <a:avLst/>
              <a:gdLst>
                <a:gd name="connsiteX0" fmla="*/ 0 w 9263269"/>
                <a:gd name="connsiteY0" fmla="*/ 2001079 h 2115804"/>
                <a:gd name="connsiteX1" fmla="*/ 4929808 w 9263269"/>
                <a:gd name="connsiteY1" fmla="*/ 1895061 h 2115804"/>
                <a:gd name="connsiteX2" fmla="*/ 9263269 w 9263269"/>
                <a:gd name="connsiteY2" fmla="*/ 0 h 2115804"/>
                <a:gd name="connsiteX0" fmla="*/ 0 w 9171702"/>
                <a:gd name="connsiteY0" fmla="*/ 2626108 h 2781924"/>
                <a:gd name="connsiteX1" fmla="*/ 4929808 w 9171702"/>
                <a:gd name="connsiteY1" fmla="*/ 2520090 h 2781924"/>
                <a:gd name="connsiteX2" fmla="*/ 9171702 w 9171702"/>
                <a:gd name="connsiteY2" fmla="*/ 0 h 2781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71702" h="2781924">
                  <a:moveTo>
                    <a:pt x="0" y="2626108"/>
                  </a:moveTo>
                  <a:cubicBezTo>
                    <a:pt x="1692965" y="2739855"/>
                    <a:pt x="3401191" y="2957775"/>
                    <a:pt x="4929808" y="2520090"/>
                  </a:cubicBezTo>
                  <a:cubicBezTo>
                    <a:pt x="6458425" y="2082405"/>
                    <a:pt x="7776910" y="780774"/>
                    <a:pt x="9171702" y="0"/>
                  </a:cubicBezTo>
                </a:path>
              </a:pathLst>
            </a:custGeom>
            <a:noFill/>
            <a:ln w="19050">
              <a:solidFill>
                <a:srgbClr val="1711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4727367-2F84-4730-AC7B-E7C6B0380434}"/>
                </a:ext>
              </a:extLst>
            </p:cNvPr>
            <p:cNvSpPr/>
            <p:nvPr userDrawn="1"/>
          </p:nvSpPr>
          <p:spPr>
            <a:xfrm rot="445497">
              <a:off x="1138886" y="4931252"/>
              <a:ext cx="9866451" cy="1879985"/>
            </a:xfrm>
            <a:custGeom>
              <a:avLst/>
              <a:gdLst>
                <a:gd name="connsiteX0" fmla="*/ 0 w 9263269"/>
                <a:gd name="connsiteY0" fmla="*/ 2001079 h 2115804"/>
                <a:gd name="connsiteX1" fmla="*/ 4929808 w 9263269"/>
                <a:gd name="connsiteY1" fmla="*/ 1895061 h 2115804"/>
                <a:gd name="connsiteX2" fmla="*/ 9263269 w 9263269"/>
                <a:gd name="connsiteY2" fmla="*/ 0 h 2115804"/>
                <a:gd name="connsiteX0" fmla="*/ 0 w 9367674"/>
                <a:gd name="connsiteY0" fmla="*/ 1377843 h 1944832"/>
                <a:gd name="connsiteX1" fmla="*/ 5034213 w 9367674"/>
                <a:gd name="connsiteY1" fmla="*/ 1895061 h 1944832"/>
                <a:gd name="connsiteX2" fmla="*/ 9367674 w 9367674"/>
                <a:gd name="connsiteY2" fmla="*/ 0 h 194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67674" h="1944832">
                  <a:moveTo>
                    <a:pt x="0" y="1377843"/>
                  </a:moveTo>
                  <a:cubicBezTo>
                    <a:pt x="1692965" y="1491590"/>
                    <a:pt x="3472934" y="2124701"/>
                    <a:pt x="5034213" y="1895061"/>
                  </a:cubicBezTo>
                  <a:cubicBezTo>
                    <a:pt x="6595492" y="1665421"/>
                    <a:pt x="7972882" y="780774"/>
                    <a:pt x="9367674" y="0"/>
                  </a:cubicBezTo>
                </a:path>
              </a:pathLst>
            </a:custGeom>
            <a:noFill/>
            <a:ln w="19050">
              <a:solidFill>
                <a:srgbClr val="488D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419825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55D24-8A9A-4D8D-A1D1-7295E500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6F0BF-FACB-400F-8C64-FB243934EF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C066C-2F4B-468A-B785-8D0EBA7E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FA2E-C609-4285-A88C-B2F7B7D1537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2A8C0-1429-4A2A-ABB4-9C975992B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9A489-0F5F-4937-AAE5-AA275F3BD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E452-9299-44AF-952A-DDD4107A1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6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1689" y="1041400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1689" y="3668257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689" y="6054856"/>
            <a:ext cx="2057400" cy="365125"/>
          </a:xfrm>
        </p:spPr>
        <p:txBody>
          <a:bodyPr/>
          <a:lstStyle/>
          <a:p>
            <a:fld id="{7795C8DF-7674-4BB1-B8F1-D25DA80B4E07}" type="datetime1">
              <a:rPr lang="en-US" smtClean="0"/>
              <a:t>2/24/2021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2289" y="6051616"/>
            <a:ext cx="2057400" cy="365125"/>
          </a:xfrm>
        </p:spPr>
        <p:txBody>
          <a:bodyPr/>
          <a:lstStyle/>
          <a:p>
            <a:fld id="{84A5FDF0-CE27-4DDE-B409-43AD1F725172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" descr="cid:image001.png@01D2FF9F.D100A8D0">
            <a:extLst>
              <a:ext uri="{FF2B5EF4-FFF2-40B4-BE49-F238E27FC236}">
                <a16:creationId xmlns:a16="http://schemas.microsoft.com/office/drawing/2014/main" id="{AD619E47-7E12-4FD3-B42C-7CA1EA980C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54" y="6106707"/>
            <a:ext cx="425750" cy="62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0CFF771-580A-414C-BDE5-411231D717B6}"/>
              </a:ext>
            </a:extLst>
          </p:cNvPr>
          <p:cNvSpPr txBox="1"/>
          <p:nvPr userDrawn="1"/>
        </p:nvSpPr>
        <p:spPr>
          <a:xfrm>
            <a:off x="277313" y="6681718"/>
            <a:ext cx="13520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https://ehs.ncpublichealth.com</a:t>
            </a:r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B9D150CE-D803-4CBA-92C6-494C61DFE859}"/>
              </a:ext>
            </a:extLst>
          </p:cNvPr>
          <p:cNvSpPr/>
          <p:nvPr userDrawn="1"/>
        </p:nvSpPr>
        <p:spPr>
          <a:xfrm rot="5400000">
            <a:off x="-2100571" y="2092905"/>
            <a:ext cx="6107822" cy="1919781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3BE1D4-9792-414B-B07F-8B1DEE69830F}"/>
              </a:ext>
            </a:extLst>
          </p:cNvPr>
          <p:cNvSpPr/>
          <p:nvPr userDrawn="1"/>
        </p:nvSpPr>
        <p:spPr>
          <a:xfrm rot="16200000">
            <a:off x="526944" y="5515168"/>
            <a:ext cx="806856" cy="187880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708066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37221"/>
            <a:ext cx="78867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6C57-8970-46CA-934D-D18B149174FD}" type="datetime1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718970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403" y="6423821"/>
            <a:ext cx="2057400" cy="3651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4A5FDF0-CE27-4DDE-B409-43AD1F7251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344A3C58-2D16-425B-84BC-B93AD0EFD930}"/>
              </a:ext>
            </a:extLst>
          </p:cNvPr>
          <p:cNvSpPr/>
          <p:nvPr userDrawn="1"/>
        </p:nvSpPr>
        <p:spPr>
          <a:xfrm>
            <a:off x="-7143" y="-12507"/>
            <a:ext cx="9143999" cy="266405"/>
          </a:xfrm>
          <a:prstGeom prst="homePlat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E1D032C9-C127-48B8-8F4C-5030BB0F5C56}"/>
              </a:ext>
            </a:extLst>
          </p:cNvPr>
          <p:cNvSpPr/>
          <p:nvPr userDrawn="1"/>
        </p:nvSpPr>
        <p:spPr>
          <a:xfrm rot="10800000">
            <a:off x="892306" y="6565311"/>
            <a:ext cx="6707341" cy="171164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C15D6C26-01D1-4A74-8F53-A5AB2D7FB23C}"/>
              </a:ext>
            </a:extLst>
          </p:cNvPr>
          <p:cNvSpPr/>
          <p:nvPr userDrawn="1"/>
        </p:nvSpPr>
        <p:spPr>
          <a:xfrm rot="10800000">
            <a:off x="892307" y="6377883"/>
            <a:ext cx="6707340" cy="171164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19A18FC-90AE-4845-85CB-20467215F70F}"/>
              </a:ext>
            </a:extLst>
          </p:cNvPr>
          <p:cNvGrpSpPr/>
          <p:nvPr userDrawn="1"/>
        </p:nvGrpSpPr>
        <p:grpSpPr>
          <a:xfrm>
            <a:off x="993669" y="6031843"/>
            <a:ext cx="7521682" cy="918994"/>
            <a:chOff x="1324891" y="6042775"/>
            <a:chExt cx="10028909" cy="918994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739CE884-14DB-4145-B0EE-9A7755F31A79}"/>
                </a:ext>
              </a:extLst>
            </p:cNvPr>
            <p:cNvSpPr/>
            <p:nvPr userDrawn="1"/>
          </p:nvSpPr>
          <p:spPr>
            <a:xfrm>
              <a:off x="10082448" y="6042775"/>
              <a:ext cx="1271352" cy="773906"/>
            </a:xfrm>
            <a:prstGeom prst="roundRect">
              <a:avLst/>
            </a:prstGeom>
            <a:solidFill>
              <a:srgbClr val="F0F0F0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31" name="Picture 1" descr="cid:image001.png@01D2FF9F.D100A8D0">
              <a:extLst>
                <a:ext uri="{FF2B5EF4-FFF2-40B4-BE49-F238E27FC236}">
                  <a16:creationId xmlns:a16="http://schemas.microsoft.com/office/drawing/2014/main" id="{6A5E4E13-4B77-46EE-AC67-486D87D2906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4591" y="6115036"/>
              <a:ext cx="567667" cy="620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4BCD712-28C5-46B2-AE69-D521D7FCE2BA}"/>
                </a:ext>
              </a:extLst>
            </p:cNvPr>
            <p:cNvSpPr txBox="1"/>
            <p:nvPr userDrawn="1"/>
          </p:nvSpPr>
          <p:spPr>
            <a:xfrm>
              <a:off x="1324891" y="6523187"/>
              <a:ext cx="5750432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0" kern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North Carolina Department of Health and Human Services</a:t>
              </a:r>
            </a:p>
            <a:p>
              <a:endParaRPr lang="en-US" sz="135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ED9CB14-3C0B-4FD2-A033-D99DEB746C6C}"/>
                </a:ext>
              </a:extLst>
            </p:cNvPr>
            <p:cNvSpPr txBox="1"/>
            <p:nvPr userDrawn="1"/>
          </p:nvSpPr>
          <p:spPr>
            <a:xfrm>
              <a:off x="1324891" y="6340857"/>
              <a:ext cx="5526060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0" kern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Division of Public Health, </a:t>
              </a:r>
              <a:r>
                <a:rPr lang="en-US" sz="900" b="0" i="0" kern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Food Protection and Facilities Branch</a:t>
              </a:r>
            </a:p>
            <a:p>
              <a:endParaRPr lang="en-US" sz="135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97144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C12C1-490C-49CE-8996-8C53EEB25C46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9893" y="6456663"/>
            <a:ext cx="2057400" cy="365125"/>
          </a:xfrm>
        </p:spPr>
        <p:txBody>
          <a:bodyPr/>
          <a:lstStyle/>
          <a:p>
            <a:fld id="{84A5FDF0-CE27-4DDE-B409-43AD1F72517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FE8B5091-DFAE-4CD6-9C63-8AFDE0E12BC4}"/>
              </a:ext>
            </a:extLst>
          </p:cNvPr>
          <p:cNvSpPr/>
          <p:nvPr userDrawn="1"/>
        </p:nvSpPr>
        <p:spPr>
          <a:xfrm>
            <a:off x="-7143" y="-12507"/>
            <a:ext cx="9143999" cy="266405"/>
          </a:xfrm>
          <a:prstGeom prst="homePlat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1BF548FC-B37C-4C5A-8CD0-A717A525D217}"/>
              </a:ext>
            </a:extLst>
          </p:cNvPr>
          <p:cNvSpPr/>
          <p:nvPr userDrawn="1"/>
        </p:nvSpPr>
        <p:spPr>
          <a:xfrm rot="10800000">
            <a:off x="892306" y="6565311"/>
            <a:ext cx="6727445" cy="171164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9727E421-E991-46CC-88F0-CFD467339149}"/>
              </a:ext>
            </a:extLst>
          </p:cNvPr>
          <p:cNvSpPr/>
          <p:nvPr userDrawn="1"/>
        </p:nvSpPr>
        <p:spPr>
          <a:xfrm rot="10800000">
            <a:off x="892306" y="6377883"/>
            <a:ext cx="6727445" cy="171164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D731DF-7D32-4CBB-A018-85AA1C38898E}"/>
              </a:ext>
            </a:extLst>
          </p:cNvPr>
          <p:cNvGrpSpPr/>
          <p:nvPr userDrawn="1"/>
        </p:nvGrpSpPr>
        <p:grpSpPr>
          <a:xfrm>
            <a:off x="993669" y="6031843"/>
            <a:ext cx="7521682" cy="918994"/>
            <a:chOff x="1324891" y="6042775"/>
            <a:chExt cx="10028909" cy="91899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085E665-C652-4BF1-B60B-0BDD4F2FB7B2}"/>
                </a:ext>
              </a:extLst>
            </p:cNvPr>
            <p:cNvSpPr/>
            <p:nvPr userDrawn="1"/>
          </p:nvSpPr>
          <p:spPr>
            <a:xfrm>
              <a:off x="10082448" y="6042775"/>
              <a:ext cx="1271352" cy="773906"/>
            </a:xfrm>
            <a:prstGeom prst="roundRect">
              <a:avLst/>
            </a:prstGeom>
            <a:solidFill>
              <a:srgbClr val="F0F0F0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9" name="Picture 1" descr="cid:image001.png@01D2FF9F.D100A8D0">
              <a:extLst>
                <a:ext uri="{FF2B5EF4-FFF2-40B4-BE49-F238E27FC236}">
                  <a16:creationId xmlns:a16="http://schemas.microsoft.com/office/drawing/2014/main" id="{A3E48F9E-7FB3-4AEB-B9E0-55F94C4F775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4591" y="6115036"/>
              <a:ext cx="567667" cy="620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4B84A6B-213B-452B-9D2F-BF6D26F026EA}"/>
                </a:ext>
              </a:extLst>
            </p:cNvPr>
            <p:cNvSpPr txBox="1"/>
            <p:nvPr userDrawn="1"/>
          </p:nvSpPr>
          <p:spPr>
            <a:xfrm>
              <a:off x="1324891" y="6523187"/>
              <a:ext cx="5750432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0" kern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North Carolina Department of Health and Human Services</a:t>
              </a:r>
            </a:p>
            <a:p>
              <a:endParaRPr lang="en-US" sz="135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0F68D9-80C4-464C-80A7-DC6BAECA181A}"/>
                </a:ext>
              </a:extLst>
            </p:cNvPr>
            <p:cNvSpPr txBox="1"/>
            <p:nvPr userDrawn="1"/>
          </p:nvSpPr>
          <p:spPr>
            <a:xfrm>
              <a:off x="1324891" y="6340857"/>
              <a:ext cx="5526060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0" kern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Division of Public Health, </a:t>
              </a:r>
              <a:r>
                <a:rPr lang="en-US" sz="900" b="0" i="0" kern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Food Protection and Facilities Branch</a:t>
              </a:r>
            </a:p>
            <a:p>
              <a:endParaRPr lang="en-US" sz="135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00747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19087"/>
            <a:ext cx="38862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19087"/>
            <a:ext cx="38862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19F42-B09E-4425-BFFF-4E471469E30C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FDF0-CE27-4DDE-B409-43AD1F72517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FD778873-F28E-41AF-9DFD-456BA022FA42}"/>
              </a:ext>
            </a:extLst>
          </p:cNvPr>
          <p:cNvSpPr/>
          <p:nvPr userDrawn="1"/>
        </p:nvSpPr>
        <p:spPr>
          <a:xfrm>
            <a:off x="-7143" y="-12507"/>
            <a:ext cx="9143999" cy="266405"/>
          </a:xfrm>
          <a:prstGeom prst="homePlat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5C02903C-0771-4C32-BBF7-00F4F9F535CA}"/>
              </a:ext>
            </a:extLst>
          </p:cNvPr>
          <p:cNvSpPr/>
          <p:nvPr userDrawn="1"/>
        </p:nvSpPr>
        <p:spPr>
          <a:xfrm rot="10800000">
            <a:off x="892306" y="6565311"/>
            <a:ext cx="6729680" cy="171164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BF6DA78F-5100-491C-AA45-305BB029BCD7}"/>
              </a:ext>
            </a:extLst>
          </p:cNvPr>
          <p:cNvSpPr/>
          <p:nvPr userDrawn="1"/>
        </p:nvSpPr>
        <p:spPr>
          <a:xfrm rot="10800000">
            <a:off x="892306" y="6377883"/>
            <a:ext cx="6729680" cy="171164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D439DF2-05BD-47E7-A4B7-EB708A92C55B}"/>
              </a:ext>
            </a:extLst>
          </p:cNvPr>
          <p:cNvGrpSpPr/>
          <p:nvPr userDrawn="1"/>
        </p:nvGrpSpPr>
        <p:grpSpPr>
          <a:xfrm>
            <a:off x="993669" y="6031843"/>
            <a:ext cx="7521682" cy="918994"/>
            <a:chOff x="1324891" y="6042775"/>
            <a:chExt cx="10028909" cy="91899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FD4997-7C8F-4965-9A6F-C1BEDB1E4BAE}"/>
                </a:ext>
              </a:extLst>
            </p:cNvPr>
            <p:cNvSpPr/>
            <p:nvPr userDrawn="1"/>
          </p:nvSpPr>
          <p:spPr>
            <a:xfrm>
              <a:off x="10082448" y="6042775"/>
              <a:ext cx="1271352" cy="773906"/>
            </a:xfrm>
            <a:prstGeom prst="roundRect">
              <a:avLst/>
            </a:prstGeom>
            <a:solidFill>
              <a:srgbClr val="F0F0F0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9" name="Picture 1" descr="cid:image001.png@01D2FF9F.D100A8D0">
              <a:extLst>
                <a:ext uri="{FF2B5EF4-FFF2-40B4-BE49-F238E27FC236}">
                  <a16:creationId xmlns:a16="http://schemas.microsoft.com/office/drawing/2014/main" id="{379F2841-3C55-4697-B8E5-9F1AD45A8B9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4591" y="6115036"/>
              <a:ext cx="567667" cy="620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6E40A24-B037-48F5-8964-7459DE26E835}"/>
                </a:ext>
              </a:extLst>
            </p:cNvPr>
            <p:cNvSpPr txBox="1"/>
            <p:nvPr userDrawn="1"/>
          </p:nvSpPr>
          <p:spPr>
            <a:xfrm>
              <a:off x="1324891" y="6523187"/>
              <a:ext cx="5750432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0" kern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North Carolina Department of Health and Human Services</a:t>
              </a:r>
            </a:p>
            <a:p>
              <a:endParaRPr lang="en-US" sz="135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AD32F81-4124-4E9F-85F9-01BD387A0AEC}"/>
                </a:ext>
              </a:extLst>
            </p:cNvPr>
            <p:cNvSpPr txBox="1"/>
            <p:nvPr userDrawn="1"/>
          </p:nvSpPr>
          <p:spPr>
            <a:xfrm>
              <a:off x="1324891" y="6340857"/>
              <a:ext cx="5526060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0" kern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Division of Public Health, </a:t>
              </a:r>
              <a:r>
                <a:rPr lang="en-US" sz="900" b="0" i="0" kern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Food Protection and Facilities Branch</a:t>
              </a:r>
            </a:p>
            <a:p>
              <a:endParaRPr lang="en-US" sz="135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71519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5D68E5D-8CA9-492C-B402-46C4517902BF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FDF0-CE27-4DDE-B409-43AD1F725172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727558DF-6E4B-4DFA-BFC5-E7F0D51BE24C}"/>
              </a:ext>
            </a:extLst>
          </p:cNvPr>
          <p:cNvSpPr/>
          <p:nvPr userDrawn="1"/>
        </p:nvSpPr>
        <p:spPr>
          <a:xfrm>
            <a:off x="-7143" y="-12507"/>
            <a:ext cx="9143999" cy="266405"/>
          </a:xfrm>
          <a:prstGeom prst="homePlat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813A478F-06AD-454D-8C3B-845AD7668588}"/>
              </a:ext>
            </a:extLst>
          </p:cNvPr>
          <p:cNvSpPr/>
          <p:nvPr userDrawn="1"/>
        </p:nvSpPr>
        <p:spPr>
          <a:xfrm rot="10800000">
            <a:off x="892307" y="6565311"/>
            <a:ext cx="6700638" cy="171164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DDABB6F1-CDC6-407D-B595-63946D654849}"/>
              </a:ext>
            </a:extLst>
          </p:cNvPr>
          <p:cNvSpPr/>
          <p:nvPr userDrawn="1"/>
        </p:nvSpPr>
        <p:spPr>
          <a:xfrm rot="10800000">
            <a:off x="892306" y="6377883"/>
            <a:ext cx="6700639" cy="171164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7DDCEE-302F-40DE-80B2-D2A75FEAAD43}"/>
              </a:ext>
            </a:extLst>
          </p:cNvPr>
          <p:cNvGrpSpPr/>
          <p:nvPr userDrawn="1"/>
        </p:nvGrpSpPr>
        <p:grpSpPr>
          <a:xfrm>
            <a:off x="993669" y="6031843"/>
            <a:ext cx="7521682" cy="918994"/>
            <a:chOff x="1324891" y="6042775"/>
            <a:chExt cx="10028909" cy="918994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10BDBCD-685E-472E-9DEB-6E3062193EB5}"/>
                </a:ext>
              </a:extLst>
            </p:cNvPr>
            <p:cNvSpPr/>
            <p:nvPr userDrawn="1"/>
          </p:nvSpPr>
          <p:spPr>
            <a:xfrm>
              <a:off x="10082448" y="6042775"/>
              <a:ext cx="1271352" cy="773906"/>
            </a:xfrm>
            <a:prstGeom prst="roundRect">
              <a:avLst/>
            </a:prstGeom>
            <a:solidFill>
              <a:srgbClr val="F0F0F0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22" name="Picture 1" descr="cid:image001.png@01D2FF9F.D100A8D0">
              <a:extLst>
                <a:ext uri="{FF2B5EF4-FFF2-40B4-BE49-F238E27FC236}">
                  <a16:creationId xmlns:a16="http://schemas.microsoft.com/office/drawing/2014/main" id="{5B6285B7-0E4E-4261-86EA-22A844D9469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4591" y="6115036"/>
              <a:ext cx="567667" cy="620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7B6C55-E157-4A5E-A6BA-DA5BC2333527}"/>
                </a:ext>
              </a:extLst>
            </p:cNvPr>
            <p:cNvSpPr txBox="1"/>
            <p:nvPr userDrawn="1"/>
          </p:nvSpPr>
          <p:spPr>
            <a:xfrm>
              <a:off x="1324891" y="6523187"/>
              <a:ext cx="5750432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0" kern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North Carolina Department of Health and Human Services</a:t>
              </a:r>
            </a:p>
            <a:p>
              <a:endParaRPr lang="en-US" sz="135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6874274-552A-4150-AE9D-B736BE979B2C}"/>
                </a:ext>
              </a:extLst>
            </p:cNvPr>
            <p:cNvSpPr txBox="1"/>
            <p:nvPr userDrawn="1"/>
          </p:nvSpPr>
          <p:spPr>
            <a:xfrm>
              <a:off x="1324891" y="6340857"/>
              <a:ext cx="5526060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0" kern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Division of Public Health, </a:t>
              </a:r>
              <a:r>
                <a:rPr lang="en-US" sz="900" b="0" i="0" kern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Food Protection and Facilities Branch</a:t>
              </a:r>
            </a:p>
            <a:p>
              <a:endParaRPr lang="en-US" sz="135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83146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015A-3D8A-4E3C-BC46-5CC9844336C2}" type="datetime1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FDF0-CE27-4DDE-B409-43AD1F72517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49958C68-BBE6-4E08-A78C-0C6F37DFC295}"/>
              </a:ext>
            </a:extLst>
          </p:cNvPr>
          <p:cNvSpPr/>
          <p:nvPr userDrawn="1"/>
        </p:nvSpPr>
        <p:spPr>
          <a:xfrm>
            <a:off x="-7143" y="-12507"/>
            <a:ext cx="9143999" cy="266405"/>
          </a:xfrm>
          <a:prstGeom prst="homePlat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284B1164-1603-484A-89E8-132489DA891F}"/>
              </a:ext>
            </a:extLst>
          </p:cNvPr>
          <p:cNvSpPr/>
          <p:nvPr userDrawn="1"/>
        </p:nvSpPr>
        <p:spPr>
          <a:xfrm rot="10800000">
            <a:off x="892306" y="6565311"/>
            <a:ext cx="6722978" cy="171164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8AB463EB-A873-4FEE-A1BD-4E40673BC3B1}"/>
              </a:ext>
            </a:extLst>
          </p:cNvPr>
          <p:cNvSpPr/>
          <p:nvPr userDrawn="1"/>
        </p:nvSpPr>
        <p:spPr>
          <a:xfrm rot="10800000">
            <a:off x="892306" y="6377883"/>
            <a:ext cx="6722978" cy="171164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88556B-B869-4BF7-BF83-0EF7310E6E24}"/>
              </a:ext>
            </a:extLst>
          </p:cNvPr>
          <p:cNvGrpSpPr/>
          <p:nvPr userDrawn="1"/>
        </p:nvGrpSpPr>
        <p:grpSpPr>
          <a:xfrm>
            <a:off x="993669" y="6031843"/>
            <a:ext cx="7521682" cy="918994"/>
            <a:chOff x="1324891" y="6042775"/>
            <a:chExt cx="10028909" cy="91899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BA43AF55-CF38-423F-8DFB-6E5BB64F4698}"/>
                </a:ext>
              </a:extLst>
            </p:cNvPr>
            <p:cNvSpPr/>
            <p:nvPr userDrawn="1"/>
          </p:nvSpPr>
          <p:spPr>
            <a:xfrm>
              <a:off x="10082448" y="6042775"/>
              <a:ext cx="1271352" cy="773906"/>
            </a:xfrm>
            <a:prstGeom prst="roundRect">
              <a:avLst/>
            </a:prstGeom>
            <a:solidFill>
              <a:srgbClr val="F0F0F0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8" name="Picture 1" descr="cid:image001.png@01D2FF9F.D100A8D0">
              <a:extLst>
                <a:ext uri="{FF2B5EF4-FFF2-40B4-BE49-F238E27FC236}">
                  <a16:creationId xmlns:a16="http://schemas.microsoft.com/office/drawing/2014/main" id="{84F1409F-C31D-49C6-B653-8D627617BC5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4591" y="6115036"/>
              <a:ext cx="567667" cy="620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CB1CAE-DDDC-4344-B332-FBF99A22D6DD}"/>
                </a:ext>
              </a:extLst>
            </p:cNvPr>
            <p:cNvSpPr txBox="1"/>
            <p:nvPr userDrawn="1"/>
          </p:nvSpPr>
          <p:spPr>
            <a:xfrm>
              <a:off x="1324891" y="6523187"/>
              <a:ext cx="5750432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0" kern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North Carolina Department of Health and Human Services</a:t>
              </a:r>
            </a:p>
            <a:p>
              <a:endParaRPr lang="en-US" sz="135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E4F6BD4-674F-45D6-AEFA-B24C6215F42B}"/>
                </a:ext>
              </a:extLst>
            </p:cNvPr>
            <p:cNvSpPr txBox="1"/>
            <p:nvPr userDrawn="1"/>
          </p:nvSpPr>
          <p:spPr>
            <a:xfrm>
              <a:off x="1324891" y="6340857"/>
              <a:ext cx="5526060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0" kern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Division of Public Health, </a:t>
              </a:r>
              <a:r>
                <a:rPr lang="en-US" sz="900" b="0" i="0" kern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Food Protection and Facilities Branch</a:t>
              </a:r>
            </a:p>
            <a:p>
              <a:endParaRPr lang="en-US" sz="135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02806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5C12-A956-4737-A348-8FAEF6E3956D}" type="datetime1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FDF0-CE27-4DDE-B409-43AD1F72517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6D23C741-A0A6-4132-8490-68013F027A97}"/>
              </a:ext>
            </a:extLst>
          </p:cNvPr>
          <p:cNvSpPr/>
          <p:nvPr userDrawn="1"/>
        </p:nvSpPr>
        <p:spPr>
          <a:xfrm>
            <a:off x="-7143" y="-12507"/>
            <a:ext cx="9143999" cy="266405"/>
          </a:xfrm>
          <a:prstGeom prst="homePlat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FE619FDC-7AB9-4A61-ACD2-85541AA4F588}"/>
              </a:ext>
            </a:extLst>
          </p:cNvPr>
          <p:cNvSpPr/>
          <p:nvPr userDrawn="1"/>
        </p:nvSpPr>
        <p:spPr>
          <a:xfrm rot="10800000">
            <a:off x="892306" y="6565311"/>
            <a:ext cx="6716276" cy="171164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6B423FF5-494E-4E57-92CB-1F1999DA297A}"/>
              </a:ext>
            </a:extLst>
          </p:cNvPr>
          <p:cNvSpPr/>
          <p:nvPr userDrawn="1"/>
        </p:nvSpPr>
        <p:spPr>
          <a:xfrm rot="10800000">
            <a:off x="892306" y="6377883"/>
            <a:ext cx="6716276" cy="171164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351587-5323-4A41-913D-F35B84ED9984}"/>
              </a:ext>
            </a:extLst>
          </p:cNvPr>
          <p:cNvGrpSpPr/>
          <p:nvPr userDrawn="1"/>
        </p:nvGrpSpPr>
        <p:grpSpPr>
          <a:xfrm>
            <a:off x="993669" y="6031843"/>
            <a:ext cx="7521682" cy="918994"/>
            <a:chOff x="1324891" y="6042775"/>
            <a:chExt cx="10028909" cy="918994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43DBA37-6B31-4AE8-A003-BA6FCAA05203}"/>
                </a:ext>
              </a:extLst>
            </p:cNvPr>
            <p:cNvSpPr/>
            <p:nvPr userDrawn="1"/>
          </p:nvSpPr>
          <p:spPr>
            <a:xfrm>
              <a:off x="10082448" y="6042775"/>
              <a:ext cx="1271352" cy="773906"/>
            </a:xfrm>
            <a:prstGeom prst="roundRect">
              <a:avLst/>
            </a:prstGeom>
            <a:solidFill>
              <a:srgbClr val="F0F0F0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7" name="Picture 1" descr="cid:image001.png@01D2FF9F.D100A8D0">
              <a:extLst>
                <a:ext uri="{FF2B5EF4-FFF2-40B4-BE49-F238E27FC236}">
                  <a16:creationId xmlns:a16="http://schemas.microsoft.com/office/drawing/2014/main" id="{5B1E4FDC-0626-4BCA-8B39-6CF6A592EBC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4591" y="6115036"/>
              <a:ext cx="567667" cy="620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E934BE1-57A4-4A84-92D1-2A76F46E3198}"/>
                </a:ext>
              </a:extLst>
            </p:cNvPr>
            <p:cNvSpPr txBox="1"/>
            <p:nvPr userDrawn="1"/>
          </p:nvSpPr>
          <p:spPr>
            <a:xfrm>
              <a:off x="1324891" y="6523187"/>
              <a:ext cx="5750432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0" kern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North Carolina Department of Health and Human Services</a:t>
              </a:r>
            </a:p>
            <a:p>
              <a:endParaRPr lang="en-US" sz="135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CAD4CF5-EEC5-4FCB-88B9-5C89E653D4A8}"/>
                </a:ext>
              </a:extLst>
            </p:cNvPr>
            <p:cNvSpPr txBox="1"/>
            <p:nvPr userDrawn="1"/>
          </p:nvSpPr>
          <p:spPr>
            <a:xfrm>
              <a:off x="1324891" y="6340857"/>
              <a:ext cx="5526060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0" kern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Division of Public Health, </a:t>
              </a:r>
              <a:r>
                <a:rPr lang="en-US" sz="900" b="0" i="0" kern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Food Protection and Facilities Branch</a:t>
              </a:r>
            </a:p>
            <a:p>
              <a:endParaRPr lang="en-US" sz="135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1499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7573-EF40-4578-AE26-1CF897B37495}" type="datetime1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FDF0-CE27-4DDE-B409-43AD1F72517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33E02691-7AE5-40DB-A6AA-80CD1ADF03DC}"/>
              </a:ext>
            </a:extLst>
          </p:cNvPr>
          <p:cNvSpPr/>
          <p:nvPr userDrawn="1"/>
        </p:nvSpPr>
        <p:spPr>
          <a:xfrm>
            <a:off x="-7143" y="-12507"/>
            <a:ext cx="9143999" cy="266405"/>
          </a:xfrm>
          <a:prstGeom prst="homePlat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2E2E841C-57AF-4C20-ABA5-165189F26F54}"/>
              </a:ext>
            </a:extLst>
          </p:cNvPr>
          <p:cNvSpPr/>
          <p:nvPr userDrawn="1"/>
        </p:nvSpPr>
        <p:spPr>
          <a:xfrm rot="10800000">
            <a:off x="892307" y="6565311"/>
            <a:ext cx="6702873" cy="171164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30C9060B-7789-42E3-A2E0-946049809547}"/>
              </a:ext>
            </a:extLst>
          </p:cNvPr>
          <p:cNvSpPr/>
          <p:nvPr userDrawn="1"/>
        </p:nvSpPr>
        <p:spPr>
          <a:xfrm rot="10800000">
            <a:off x="892307" y="6377883"/>
            <a:ext cx="6702873" cy="171164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D3EB69-BE3B-4718-BD9B-3999A97CA119}"/>
              </a:ext>
            </a:extLst>
          </p:cNvPr>
          <p:cNvGrpSpPr/>
          <p:nvPr userDrawn="1"/>
        </p:nvGrpSpPr>
        <p:grpSpPr>
          <a:xfrm>
            <a:off x="993669" y="6031843"/>
            <a:ext cx="7521682" cy="918994"/>
            <a:chOff x="1324891" y="6042775"/>
            <a:chExt cx="10028909" cy="918994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DC0C192-F81D-43C4-9D41-4CB80EB41BBA}"/>
                </a:ext>
              </a:extLst>
            </p:cNvPr>
            <p:cNvSpPr/>
            <p:nvPr userDrawn="1"/>
          </p:nvSpPr>
          <p:spPr>
            <a:xfrm>
              <a:off x="10082448" y="6042775"/>
              <a:ext cx="1271352" cy="773906"/>
            </a:xfrm>
            <a:prstGeom prst="roundRect">
              <a:avLst/>
            </a:prstGeom>
            <a:solidFill>
              <a:srgbClr val="F0F0F0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20" name="Picture 1" descr="cid:image001.png@01D2FF9F.D100A8D0">
              <a:extLst>
                <a:ext uri="{FF2B5EF4-FFF2-40B4-BE49-F238E27FC236}">
                  <a16:creationId xmlns:a16="http://schemas.microsoft.com/office/drawing/2014/main" id="{E35EC0E5-06A6-4A53-A781-30021900E4D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4591" y="6115036"/>
              <a:ext cx="567667" cy="620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F1EF77B-5A20-45A1-A891-ABE90C1AB882}"/>
                </a:ext>
              </a:extLst>
            </p:cNvPr>
            <p:cNvSpPr txBox="1"/>
            <p:nvPr userDrawn="1"/>
          </p:nvSpPr>
          <p:spPr>
            <a:xfrm>
              <a:off x="1324891" y="6523187"/>
              <a:ext cx="5750432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0" kern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North Carolina Department of Health and Human Services</a:t>
              </a:r>
            </a:p>
            <a:p>
              <a:endParaRPr lang="en-US" sz="135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FC28B77-DD82-4ABF-97E9-75F4D94EBA68}"/>
                </a:ext>
              </a:extLst>
            </p:cNvPr>
            <p:cNvSpPr txBox="1"/>
            <p:nvPr userDrawn="1"/>
          </p:nvSpPr>
          <p:spPr>
            <a:xfrm>
              <a:off x="1324891" y="6340857"/>
              <a:ext cx="5526060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0" kern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Division of Public Health, </a:t>
              </a:r>
              <a:r>
                <a:rPr lang="en-US" sz="900" b="0" i="0" kern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Food Protection and Facilities Branch</a:t>
              </a:r>
            </a:p>
            <a:p>
              <a:endParaRPr lang="en-US" sz="135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65158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B39B-12F8-478D-8FF7-08117DEC31E4}" type="datetime1">
              <a:rPr lang="en-US" smtClean="0"/>
              <a:t>2/24/2021</a:t>
            </a:fld>
            <a:endParaRPr lang="en-US"/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A844FFEE-FF62-4845-A20C-E001560E2C70}"/>
              </a:ext>
            </a:extLst>
          </p:cNvPr>
          <p:cNvSpPr/>
          <p:nvPr userDrawn="1"/>
        </p:nvSpPr>
        <p:spPr>
          <a:xfrm rot="10800000">
            <a:off x="892306" y="6565311"/>
            <a:ext cx="6722978" cy="171164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ABC28516-F880-4B27-A2E6-52CCEC68DE7E}"/>
              </a:ext>
            </a:extLst>
          </p:cNvPr>
          <p:cNvSpPr/>
          <p:nvPr userDrawn="1"/>
        </p:nvSpPr>
        <p:spPr>
          <a:xfrm rot="10800000">
            <a:off x="892306" y="6377883"/>
            <a:ext cx="6722978" cy="171164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4A5FDF0-CE27-4DDE-B409-43AD1F72517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9B92ADD5-D01F-420B-8103-6B9850E7A73B}"/>
              </a:ext>
            </a:extLst>
          </p:cNvPr>
          <p:cNvSpPr/>
          <p:nvPr userDrawn="1"/>
        </p:nvSpPr>
        <p:spPr>
          <a:xfrm>
            <a:off x="-7143" y="-12507"/>
            <a:ext cx="9143999" cy="266405"/>
          </a:xfrm>
          <a:prstGeom prst="homePlat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D48B46-9640-4088-92B8-AC27B1651AF1}"/>
              </a:ext>
            </a:extLst>
          </p:cNvPr>
          <p:cNvGrpSpPr/>
          <p:nvPr userDrawn="1"/>
        </p:nvGrpSpPr>
        <p:grpSpPr>
          <a:xfrm>
            <a:off x="993669" y="6031843"/>
            <a:ext cx="7521682" cy="918994"/>
            <a:chOff x="1324891" y="6042775"/>
            <a:chExt cx="10028909" cy="918994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8A3F6FD-611E-4A14-A4EB-231F9A0960D4}"/>
                </a:ext>
              </a:extLst>
            </p:cNvPr>
            <p:cNvSpPr/>
            <p:nvPr userDrawn="1"/>
          </p:nvSpPr>
          <p:spPr>
            <a:xfrm>
              <a:off x="10082448" y="6042775"/>
              <a:ext cx="1271352" cy="773906"/>
            </a:xfrm>
            <a:prstGeom prst="roundRect">
              <a:avLst/>
            </a:prstGeom>
            <a:solidFill>
              <a:srgbClr val="F0F0F0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25" name="Picture 1" descr="cid:image001.png@01D2FF9F.D100A8D0">
              <a:extLst>
                <a:ext uri="{FF2B5EF4-FFF2-40B4-BE49-F238E27FC236}">
                  <a16:creationId xmlns:a16="http://schemas.microsoft.com/office/drawing/2014/main" id="{8C2D07BD-76ED-4606-AD73-6F2F81F8AFA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4591" y="6115036"/>
              <a:ext cx="567667" cy="620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AF0AC50-C00C-477F-B82E-FE9125E99CDC}"/>
                </a:ext>
              </a:extLst>
            </p:cNvPr>
            <p:cNvSpPr txBox="1"/>
            <p:nvPr userDrawn="1"/>
          </p:nvSpPr>
          <p:spPr>
            <a:xfrm>
              <a:off x="1324891" y="6523187"/>
              <a:ext cx="5750432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0" kern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North Carolina Department of Health and Human Services</a:t>
              </a:r>
            </a:p>
            <a:p>
              <a:endParaRPr lang="en-US" sz="135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94AD809-2D29-4CE2-9E27-C2680F581047}"/>
                </a:ext>
              </a:extLst>
            </p:cNvPr>
            <p:cNvSpPr txBox="1"/>
            <p:nvPr userDrawn="1"/>
          </p:nvSpPr>
          <p:spPr>
            <a:xfrm>
              <a:off x="1324891" y="6340857"/>
              <a:ext cx="5526060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0" kern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Division of Public Health, </a:t>
              </a:r>
              <a:r>
                <a:rPr lang="en-US" sz="900" b="0" i="0" kern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Food Protection and Facilities Branch</a:t>
              </a:r>
            </a:p>
            <a:p>
              <a:endParaRPr lang="en-US" sz="135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7528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37221"/>
            <a:ext cx="78867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63F8-BFA1-4B44-AF22-BADE0F6F5AA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718970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FDF0-CE27-4DDE-B409-43AD1F72517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B5D64A-1296-4D78-9562-A583FC2F4A4F}"/>
              </a:ext>
            </a:extLst>
          </p:cNvPr>
          <p:cNvGrpSpPr/>
          <p:nvPr userDrawn="1"/>
        </p:nvGrpSpPr>
        <p:grpSpPr>
          <a:xfrm>
            <a:off x="0" y="-5799"/>
            <a:ext cx="9144000" cy="6870700"/>
            <a:chOff x="0" y="-5799"/>
            <a:chExt cx="12192000" cy="6870700"/>
          </a:xfrm>
        </p:grpSpPr>
        <p:sp>
          <p:nvSpPr>
            <p:cNvPr id="12" name="Rectangle: Single Corner Snipped 11">
              <a:extLst>
                <a:ext uri="{FF2B5EF4-FFF2-40B4-BE49-F238E27FC236}">
                  <a16:creationId xmlns:a16="http://schemas.microsoft.com/office/drawing/2014/main" id="{3CB0AD41-D75B-48CF-8E70-74E89286EC2B}"/>
                </a:ext>
              </a:extLst>
            </p:cNvPr>
            <p:cNvSpPr/>
            <p:nvPr userDrawn="1"/>
          </p:nvSpPr>
          <p:spPr>
            <a:xfrm rot="10800000">
              <a:off x="1203985" y="6435245"/>
              <a:ext cx="9467608" cy="210844"/>
            </a:xfrm>
            <a:prstGeom prst="snip1Rect">
              <a:avLst>
                <a:gd name="adj" fmla="val 50000"/>
              </a:avLst>
            </a:prstGeom>
            <a:solidFill>
              <a:srgbClr val="488DD8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" name="Rectangle: Single Corner Snipped 15">
              <a:extLst>
                <a:ext uri="{FF2B5EF4-FFF2-40B4-BE49-F238E27FC236}">
                  <a16:creationId xmlns:a16="http://schemas.microsoft.com/office/drawing/2014/main" id="{CB575C2E-C520-4F2E-B6DC-9AC238B6D498}"/>
                </a:ext>
              </a:extLst>
            </p:cNvPr>
            <p:cNvSpPr/>
            <p:nvPr userDrawn="1"/>
          </p:nvSpPr>
          <p:spPr>
            <a:xfrm rot="10800000" flipV="1">
              <a:off x="1199693" y="6257545"/>
              <a:ext cx="9467606" cy="197322"/>
            </a:xfrm>
            <a:prstGeom prst="snip1Rect">
              <a:avLst>
                <a:gd name="adj" fmla="val 50000"/>
              </a:avLst>
            </a:prstGeom>
            <a:solidFill>
              <a:srgbClr val="171185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8BE345E-41AC-4CA5-BE8F-D887ECD05D11}"/>
                </a:ext>
              </a:extLst>
            </p:cNvPr>
            <p:cNvSpPr/>
            <p:nvPr userDrawn="1"/>
          </p:nvSpPr>
          <p:spPr>
            <a:xfrm>
              <a:off x="10082448" y="6042775"/>
              <a:ext cx="1271352" cy="773906"/>
            </a:xfrm>
            <a:prstGeom prst="roundRect">
              <a:avLst/>
            </a:prstGeom>
            <a:solidFill>
              <a:srgbClr val="F0F0F0"/>
            </a:solidFill>
            <a:ln w="19050">
              <a:solidFill>
                <a:srgbClr val="1711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8" name="Picture 1" descr="cid:image001.png@01D2FF9F.D100A8D0">
              <a:extLst>
                <a:ext uri="{FF2B5EF4-FFF2-40B4-BE49-F238E27FC236}">
                  <a16:creationId xmlns:a16="http://schemas.microsoft.com/office/drawing/2014/main" id="{40E9CF4A-8483-41E1-BE18-0DEC58460EA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4591" y="6115036"/>
              <a:ext cx="567667" cy="620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9E55AF2-4A7A-476F-9DE9-23A240590DAB}"/>
                </a:ext>
              </a:extLst>
            </p:cNvPr>
            <p:cNvSpPr txBox="1"/>
            <p:nvPr userDrawn="1"/>
          </p:nvSpPr>
          <p:spPr>
            <a:xfrm>
              <a:off x="1774846" y="6234947"/>
              <a:ext cx="5526060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0" kern="1200" dirty="0">
                  <a:solidFill>
                    <a:schemeClr val="bg1"/>
                  </a:solidFill>
                  <a:effectLst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Division of Public Health, Food Protection and Facilities Branch</a:t>
              </a:r>
            </a:p>
            <a:p>
              <a:endParaRPr lang="en-US" sz="135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2E7BE67-5C96-4118-8DE0-0951CA590AB8}"/>
                </a:ext>
              </a:extLst>
            </p:cNvPr>
            <p:cNvSpPr txBox="1"/>
            <p:nvPr userDrawn="1"/>
          </p:nvSpPr>
          <p:spPr>
            <a:xfrm>
              <a:off x="1779140" y="6426319"/>
              <a:ext cx="5750432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0" kern="1200" dirty="0">
                  <a:solidFill>
                    <a:schemeClr val="bg1"/>
                  </a:solidFill>
                  <a:effectLst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North Carolina Department of Health and Human Services</a:t>
              </a:r>
            </a:p>
            <a:p>
              <a:endParaRPr lang="en-US" sz="135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2F2BFC6-C1F3-45EE-A507-7E4A1DD2C274}"/>
                </a:ext>
              </a:extLst>
            </p:cNvPr>
            <p:cNvSpPr/>
            <p:nvPr userDrawn="1"/>
          </p:nvSpPr>
          <p:spPr>
            <a:xfrm>
              <a:off x="0" y="-5799"/>
              <a:ext cx="12192000" cy="250267"/>
            </a:xfrm>
            <a:prstGeom prst="rect">
              <a:avLst/>
            </a:prstGeom>
            <a:gradFill flip="none" rotWithShape="1">
              <a:gsLst>
                <a:gs pos="0">
                  <a:srgbClr val="171185">
                    <a:shade val="30000"/>
                    <a:satMod val="115000"/>
                  </a:srgbClr>
                </a:gs>
                <a:gs pos="46000">
                  <a:srgbClr val="171185">
                    <a:shade val="67500"/>
                    <a:satMod val="115000"/>
                  </a:srgbClr>
                </a:gs>
                <a:gs pos="100000">
                  <a:srgbClr val="488DD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512126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295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7663F8-BFA1-4B44-AF22-BADE0F6F5AA2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FDF0-CE27-4DDE-B409-43AD1F725172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2EC9AD-FAC9-409A-BDB6-F03C0E2F787A}"/>
              </a:ext>
            </a:extLst>
          </p:cNvPr>
          <p:cNvGrpSpPr/>
          <p:nvPr userDrawn="1"/>
        </p:nvGrpSpPr>
        <p:grpSpPr>
          <a:xfrm>
            <a:off x="0" y="-5799"/>
            <a:ext cx="9144000" cy="6870700"/>
            <a:chOff x="0" y="-5799"/>
            <a:chExt cx="12192000" cy="6870700"/>
          </a:xfrm>
        </p:grpSpPr>
        <p:sp>
          <p:nvSpPr>
            <p:cNvPr id="18" name="Rectangle: Single Corner Snipped 17">
              <a:extLst>
                <a:ext uri="{FF2B5EF4-FFF2-40B4-BE49-F238E27FC236}">
                  <a16:creationId xmlns:a16="http://schemas.microsoft.com/office/drawing/2014/main" id="{5783695D-B887-47B2-AE30-2C866BC41F29}"/>
                </a:ext>
              </a:extLst>
            </p:cNvPr>
            <p:cNvSpPr/>
            <p:nvPr userDrawn="1"/>
          </p:nvSpPr>
          <p:spPr>
            <a:xfrm rot="10800000">
              <a:off x="1203985" y="6435245"/>
              <a:ext cx="9467608" cy="210844"/>
            </a:xfrm>
            <a:prstGeom prst="snip1Rect">
              <a:avLst>
                <a:gd name="adj" fmla="val 50000"/>
              </a:avLst>
            </a:prstGeom>
            <a:solidFill>
              <a:srgbClr val="488DD8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2A9A337D-BF19-4AC3-9DB0-A2613A564970}"/>
                </a:ext>
              </a:extLst>
            </p:cNvPr>
            <p:cNvSpPr/>
            <p:nvPr userDrawn="1"/>
          </p:nvSpPr>
          <p:spPr>
            <a:xfrm rot="10800000" flipV="1">
              <a:off x="1199693" y="6257545"/>
              <a:ext cx="9467606" cy="197322"/>
            </a:xfrm>
            <a:prstGeom prst="snip1Rect">
              <a:avLst>
                <a:gd name="adj" fmla="val 50000"/>
              </a:avLst>
            </a:prstGeom>
            <a:solidFill>
              <a:srgbClr val="171185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7C012AD-555B-45FC-BF91-F1E28C184DCD}"/>
                </a:ext>
              </a:extLst>
            </p:cNvPr>
            <p:cNvSpPr/>
            <p:nvPr userDrawn="1"/>
          </p:nvSpPr>
          <p:spPr>
            <a:xfrm>
              <a:off x="10082448" y="6042775"/>
              <a:ext cx="1271352" cy="773906"/>
            </a:xfrm>
            <a:prstGeom prst="roundRect">
              <a:avLst/>
            </a:prstGeom>
            <a:solidFill>
              <a:srgbClr val="F0F0F0"/>
            </a:solidFill>
            <a:ln w="19050">
              <a:solidFill>
                <a:srgbClr val="1711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21" name="Picture 1" descr="cid:image001.png@01D2FF9F.D100A8D0">
              <a:extLst>
                <a:ext uri="{FF2B5EF4-FFF2-40B4-BE49-F238E27FC236}">
                  <a16:creationId xmlns:a16="http://schemas.microsoft.com/office/drawing/2014/main" id="{6F8B3451-75BB-4DD1-AD34-9047AD86C59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4591" y="6115036"/>
              <a:ext cx="567667" cy="620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87A5821-6A9D-4E9A-97A4-2CC4CF3327B0}"/>
                </a:ext>
              </a:extLst>
            </p:cNvPr>
            <p:cNvSpPr txBox="1"/>
            <p:nvPr userDrawn="1"/>
          </p:nvSpPr>
          <p:spPr>
            <a:xfrm>
              <a:off x="1774846" y="6234947"/>
              <a:ext cx="5526060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0" kern="1200" dirty="0">
                  <a:solidFill>
                    <a:schemeClr val="bg1"/>
                  </a:solidFill>
                  <a:effectLst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Division of Public Health, Food Protection and Facilities Branch</a:t>
              </a:r>
            </a:p>
            <a:p>
              <a:endParaRPr lang="en-US" sz="135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BA5E323-0891-4AA2-AB78-AFAC6892BEF5}"/>
                </a:ext>
              </a:extLst>
            </p:cNvPr>
            <p:cNvSpPr txBox="1"/>
            <p:nvPr userDrawn="1"/>
          </p:nvSpPr>
          <p:spPr>
            <a:xfrm>
              <a:off x="1779140" y="6426319"/>
              <a:ext cx="5750432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0" kern="1200" dirty="0">
                  <a:solidFill>
                    <a:schemeClr val="bg1"/>
                  </a:solidFill>
                  <a:effectLst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North Carolina Department of Health and Human Services</a:t>
              </a:r>
            </a:p>
            <a:p>
              <a:endParaRPr lang="en-US" sz="135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C5A7FC-44D5-4FF7-AFEB-279CF7FC8E78}"/>
                </a:ext>
              </a:extLst>
            </p:cNvPr>
            <p:cNvSpPr/>
            <p:nvPr userDrawn="1"/>
          </p:nvSpPr>
          <p:spPr>
            <a:xfrm>
              <a:off x="0" y="-5799"/>
              <a:ext cx="12192000" cy="250267"/>
            </a:xfrm>
            <a:prstGeom prst="rect">
              <a:avLst/>
            </a:prstGeom>
            <a:gradFill flip="none" rotWithShape="1">
              <a:gsLst>
                <a:gs pos="0">
                  <a:srgbClr val="171185">
                    <a:shade val="30000"/>
                    <a:satMod val="115000"/>
                  </a:srgbClr>
                </a:gs>
                <a:gs pos="46000">
                  <a:srgbClr val="171185">
                    <a:shade val="67500"/>
                    <a:satMod val="115000"/>
                  </a:srgbClr>
                </a:gs>
                <a:gs pos="100000">
                  <a:srgbClr val="488DD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20520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19087"/>
            <a:ext cx="38862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19087"/>
            <a:ext cx="38862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7663F8-BFA1-4B44-AF22-BADE0F6F5AA2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FDF0-CE27-4DDE-B409-43AD1F725172}" type="slidenum">
              <a:rPr lang="en-US" smtClean="0"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FEC574-F2E1-4616-A488-39075382F260}"/>
              </a:ext>
            </a:extLst>
          </p:cNvPr>
          <p:cNvGrpSpPr/>
          <p:nvPr userDrawn="1"/>
        </p:nvGrpSpPr>
        <p:grpSpPr>
          <a:xfrm>
            <a:off x="0" y="-5799"/>
            <a:ext cx="9144000" cy="6870700"/>
            <a:chOff x="0" y="-5799"/>
            <a:chExt cx="12192000" cy="6870700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0B41A581-233B-4758-BEB6-E484F8C5C860}"/>
                </a:ext>
              </a:extLst>
            </p:cNvPr>
            <p:cNvSpPr/>
            <p:nvPr userDrawn="1"/>
          </p:nvSpPr>
          <p:spPr>
            <a:xfrm rot="10800000">
              <a:off x="1203985" y="6435245"/>
              <a:ext cx="9467608" cy="210844"/>
            </a:xfrm>
            <a:prstGeom prst="snip1Rect">
              <a:avLst>
                <a:gd name="adj" fmla="val 50000"/>
              </a:avLst>
            </a:prstGeom>
            <a:solidFill>
              <a:srgbClr val="488DD8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0" name="Rectangle: Single Corner Snipped 19">
              <a:extLst>
                <a:ext uri="{FF2B5EF4-FFF2-40B4-BE49-F238E27FC236}">
                  <a16:creationId xmlns:a16="http://schemas.microsoft.com/office/drawing/2014/main" id="{F4C008DB-4C70-4FBF-B6DE-81C6D3FEBB3A}"/>
                </a:ext>
              </a:extLst>
            </p:cNvPr>
            <p:cNvSpPr/>
            <p:nvPr userDrawn="1"/>
          </p:nvSpPr>
          <p:spPr>
            <a:xfrm rot="10800000" flipV="1">
              <a:off x="1199693" y="6257545"/>
              <a:ext cx="9467606" cy="197322"/>
            </a:xfrm>
            <a:prstGeom prst="snip1Rect">
              <a:avLst>
                <a:gd name="adj" fmla="val 50000"/>
              </a:avLst>
            </a:prstGeom>
            <a:solidFill>
              <a:srgbClr val="171185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C608E53-23BF-4A7C-B159-AF83AFC15B4E}"/>
                </a:ext>
              </a:extLst>
            </p:cNvPr>
            <p:cNvSpPr/>
            <p:nvPr userDrawn="1"/>
          </p:nvSpPr>
          <p:spPr>
            <a:xfrm>
              <a:off x="10082448" y="6042775"/>
              <a:ext cx="1271352" cy="773906"/>
            </a:xfrm>
            <a:prstGeom prst="roundRect">
              <a:avLst/>
            </a:prstGeom>
            <a:solidFill>
              <a:srgbClr val="F0F0F0"/>
            </a:solidFill>
            <a:ln w="19050">
              <a:solidFill>
                <a:srgbClr val="1711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22" name="Picture 1" descr="cid:image001.png@01D2FF9F.D100A8D0">
              <a:extLst>
                <a:ext uri="{FF2B5EF4-FFF2-40B4-BE49-F238E27FC236}">
                  <a16:creationId xmlns:a16="http://schemas.microsoft.com/office/drawing/2014/main" id="{0A17821D-F042-453A-9222-A080E98AD31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4591" y="6115036"/>
              <a:ext cx="567667" cy="620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3ADD42D-CDE3-4D9B-8F6F-6A539F2BD83E}"/>
                </a:ext>
              </a:extLst>
            </p:cNvPr>
            <p:cNvSpPr txBox="1"/>
            <p:nvPr userDrawn="1"/>
          </p:nvSpPr>
          <p:spPr>
            <a:xfrm>
              <a:off x="1774846" y="6234947"/>
              <a:ext cx="5526060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0" kern="1200" dirty="0">
                  <a:solidFill>
                    <a:schemeClr val="bg1"/>
                  </a:solidFill>
                  <a:effectLst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Division of Public Health, Food Protection and Facilities Branch</a:t>
              </a:r>
            </a:p>
            <a:p>
              <a:endParaRPr lang="en-US" sz="135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E460C46-F462-4CD9-94B9-B82BF4E6FC1C}"/>
                </a:ext>
              </a:extLst>
            </p:cNvPr>
            <p:cNvSpPr txBox="1"/>
            <p:nvPr userDrawn="1"/>
          </p:nvSpPr>
          <p:spPr>
            <a:xfrm>
              <a:off x="1779140" y="6426319"/>
              <a:ext cx="5750432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0" kern="1200" dirty="0">
                  <a:solidFill>
                    <a:schemeClr val="bg1"/>
                  </a:solidFill>
                  <a:effectLst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North Carolina Department of Health and Human Services</a:t>
              </a:r>
            </a:p>
            <a:p>
              <a:endParaRPr lang="en-US" sz="135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DD3BF1D-0C35-4767-A477-4F58DD4E78D4}"/>
                </a:ext>
              </a:extLst>
            </p:cNvPr>
            <p:cNvSpPr/>
            <p:nvPr userDrawn="1"/>
          </p:nvSpPr>
          <p:spPr>
            <a:xfrm>
              <a:off x="0" y="-5799"/>
              <a:ext cx="12192000" cy="250267"/>
            </a:xfrm>
            <a:prstGeom prst="rect">
              <a:avLst/>
            </a:prstGeom>
            <a:gradFill flip="none" rotWithShape="1">
              <a:gsLst>
                <a:gs pos="0">
                  <a:srgbClr val="171185">
                    <a:shade val="30000"/>
                    <a:satMod val="115000"/>
                  </a:srgbClr>
                </a:gs>
                <a:gs pos="46000">
                  <a:srgbClr val="171185">
                    <a:shade val="67500"/>
                    <a:satMod val="115000"/>
                  </a:srgbClr>
                </a:gs>
                <a:gs pos="100000">
                  <a:srgbClr val="488DD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4117590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D7663F8-BFA1-4B44-AF22-BADE0F6F5AA2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FDF0-CE27-4DDE-B409-43AD1F725172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2A7754F-C7A3-4BDC-AEEC-1055139C2898}"/>
              </a:ext>
            </a:extLst>
          </p:cNvPr>
          <p:cNvGrpSpPr/>
          <p:nvPr userDrawn="1"/>
        </p:nvGrpSpPr>
        <p:grpSpPr>
          <a:xfrm>
            <a:off x="0" y="-5799"/>
            <a:ext cx="9144000" cy="6870700"/>
            <a:chOff x="0" y="-5799"/>
            <a:chExt cx="12192000" cy="6870700"/>
          </a:xfrm>
        </p:grpSpPr>
        <p:sp>
          <p:nvSpPr>
            <p:cNvPr id="21" name="Rectangle: Single Corner Snipped 20">
              <a:extLst>
                <a:ext uri="{FF2B5EF4-FFF2-40B4-BE49-F238E27FC236}">
                  <a16:creationId xmlns:a16="http://schemas.microsoft.com/office/drawing/2014/main" id="{1C9A0377-4212-424F-9F48-2A6FC2CF3B45}"/>
                </a:ext>
              </a:extLst>
            </p:cNvPr>
            <p:cNvSpPr/>
            <p:nvPr userDrawn="1"/>
          </p:nvSpPr>
          <p:spPr>
            <a:xfrm rot="10800000">
              <a:off x="1203985" y="6435245"/>
              <a:ext cx="9467608" cy="210844"/>
            </a:xfrm>
            <a:prstGeom prst="snip1Rect">
              <a:avLst>
                <a:gd name="adj" fmla="val 50000"/>
              </a:avLst>
            </a:prstGeom>
            <a:solidFill>
              <a:srgbClr val="488DD8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2" name="Rectangle: Single Corner Snipped 21">
              <a:extLst>
                <a:ext uri="{FF2B5EF4-FFF2-40B4-BE49-F238E27FC236}">
                  <a16:creationId xmlns:a16="http://schemas.microsoft.com/office/drawing/2014/main" id="{1DD0FD12-CC98-43C1-8D9A-FA062ADACB50}"/>
                </a:ext>
              </a:extLst>
            </p:cNvPr>
            <p:cNvSpPr/>
            <p:nvPr userDrawn="1"/>
          </p:nvSpPr>
          <p:spPr>
            <a:xfrm rot="10800000" flipV="1">
              <a:off x="1199693" y="6257545"/>
              <a:ext cx="9467606" cy="197322"/>
            </a:xfrm>
            <a:prstGeom prst="snip1Rect">
              <a:avLst>
                <a:gd name="adj" fmla="val 50000"/>
              </a:avLst>
            </a:prstGeom>
            <a:solidFill>
              <a:srgbClr val="171185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92C0B47-360E-4445-A682-0C0662EE9743}"/>
                </a:ext>
              </a:extLst>
            </p:cNvPr>
            <p:cNvSpPr/>
            <p:nvPr userDrawn="1"/>
          </p:nvSpPr>
          <p:spPr>
            <a:xfrm>
              <a:off x="10082448" y="6042775"/>
              <a:ext cx="1271352" cy="773906"/>
            </a:xfrm>
            <a:prstGeom prst="roundRect">
              <a:avLst/>
            </a:prstGeom>
            <a:solidFill>
              <a:srgbClr val="F0F0F0"/>
            </a:solidFill>
            <a:ln w="19050">
              <a:solidFill>
                <a:srgbClr val="1711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24" name="Picture 1" descr="cid:image001.png@01D2FF9F.D100A8D0">
              <a:extLst>
                <a:ext uri="{FF2B5EF4-FFF2-40B4-BE49-F238E27FC236}">
                  <a16:creationId xmlns:a16="http://schemas.microsoft.com/office/drawing/2014/main" id="{95305EA7-85FE-4640-9550-F41CA08499B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4591" y="6115036"/>
              <a:ext cx="567667" cy="620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A2C4CA-FCF3-40E6-A3C5-D45A1574E938}"/>
                </a:ext>
              </a:extLst>
            </p:cNvPr>
            <p:cNvSpPr txBox="1"/>
            <p:nvPr userDrawn="1"/>
          </p:nvSpPr>
          <p:spPr>
            <a:xfrm>
              <a:off x="1774846" y="6234947"/>
              <a:ext cx="5526060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0" kern="1200" dirty="0">
                  <a:solidFill>
                    <a:schemeClr val="bg1"/>
                  </a:solidFill>
                  <a:effectLst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Division of Public Health, Food Protection and Facilities Branch</a:t>
              </a:r>
            </a:p>
            <a:p>
              <a:endParaRPr lang="en-US" sz="135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193E4E9-D8D6-4E6D-96A5-DE820C5DBDE2}"/>
                </a:ext>
              </a:extLst>
            </p:cNvPr>
            <p:cNvSpPr txBox="1"/>
            <p:nvPr userDrawn="1"/>
          </p:nvSpPr>
          <p:spPr>
            <a:xfrm>
              <a:off x="1779140" y="6426319"/>
              <a:ext cx="5750432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0" kern="1200" dirty="0">
                  <a:solidFill>
                    <a:schemeClr val="bg1"/>
                  </a:solidFill>
                  <a:effectLst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North Carolina Department of Health and Human Services</a:t>
              </a:r>
            </a:p>
            <a:p>
              <a:endParaRPr lang="en-US" sz="135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CF4918E-8751-4D7A-A48F-97EEC5ECE241}"/>
                </a:ext>
              </a:extLst>
            </p:cNvPr>
            <p:cNvSpPr/>
            <p:nvPr userDrawn="1"/>
          </p:nvSpPr>
          <p:spPr>
            <a:xfrm>
              <a:off x="0" y="-5799"/>
              <a:ext cx="12192000" cy="250267"/>
            </a:xfrm>
            <a:prstGeom prst="rect">
              <a:avLst/>
            </a:prstGeom>
            <a:gradFill flip="none" rotWithShape="1">
              <a:gsLst>
                <a:gs pos="0">
                  <a:srgbClr val="171185">
                    <a:shade val="30000"/>
                    <a:satMod val="115000"/>
                  </a:srgbClr>
                </a:gs>
                <a:gs pos="46000">
                  <a:srgbClr val="171185">
                    <a:shade val="67500"/>
                    <a:satMod val="115000"/>
                  </a:srgbClr>
                </a:gs>
                <a:gs pos="100000">
                  <a:srgbClr val="488DD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7506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63F8-BFA1-4B44-AF22-BADE0F6F5AA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FDF0-CE27-4DDE-B409-43AD1F725172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973922-A7CC-49F9-A97E-913AA5C9CF4D}"/>
              </a:ext>
            </a:extLst>
          </p:cNvPr>
          <p:cNvGrpSpPr/>
          <p:nvPr userDrawn="1"/>
        </p:nvGrpSpPr>
        <p:grpSpPr>
          <a:xfrm>
            <a:off x="0" y="-5799"/>
            <a:ext cx="9144000" cy="6870700"/>
            <a:chOff x="0" y="-5799"/>
            <a:chExt cx="12192000" cy="6870700"/>
          </a:xfrm>
        </p:grpSpPr>
        <p:sp>
          <p:nvSpPr>
            <p:cNvPr id="17" name="Rectangle: Single Corner Snipped 16">
              <a:extLst>
                <a:ext uri="{FF2B5EF4-FFF2-40B4-BE49-F238E27FC236}">
                  <a16:creationId xmlns:a16="http://schemas.microsoft.com/office/drawing/2014/main" id="{959722E6-6A71-4BA7-A28C-A3CCCB9C6087}"/>
                </a:ext>
              </a:extLst>
            </p:cNvPr>
            <p:cNvSpPr/>
            <p:nvPr userDrawn="1"/>
          </p:nvSpPr>
          <p:spPr>
            <a:xfrm rot="10800000">
              <a:off x="1203985" y="6435245"/>
              <a:ext cx="9467608" cy="210844"/>
            </a:xfrm>
            <a:prstGeom prst="snip1Rect">
              <a:avLst>
                <a:gd name="adj" fmla="val 50000"/>
              </a:avLst>
            </a:prstGeom>
            <a:solidFill>
              <a:srgbClr val="488DD8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8" name="Rectangle: Single Corner Snipped 17">
              <a:extLst>
                <a:ext uri="{FF2B5EF4-FFF2-40B4-BE49-F238E27FC236}">
                  <a16:creationId xmlns:a16="http://schemas.microsoft.com/office/drawing/2014/main" id="{5BB4F52C-B331-4BDB-A5EF-83618D6119DD}"/>
                </a:ext>
              </a:extLst>
            </p:cNvPr>
            <p:cNvSpPr/>
            <p:nvPr userDrawn="1"/>
          </p:nvSpPr>
          <p:spPr>
            <a:xfrm rot="10800000" flipV="1">
              <a:off x="1199693" y="6257545"/>
              <a:ext cx="9467606" cy="197322"/>
            </a:xfrm>
            <a:prstGeom prst="snip1Rect">
              <a:avLst>
                <a:gd name="adj" fmla="val 50000"/>
              </a:avLst>
            </a:prstGeom>
            <a:solidFill>
              <a:srgbClr val="171185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1A9DB65-6E0D-4112-8C86-22C19156180B}"/>
                </a:ext>
              </a:extLst>
            </p:cNvPr>
            <p:cNvSpPr/>
            <p:nvPr userDrawn="1"/>
          </p:nvSpPr>
          <p:spPr>
            <a:xfrm>
              <a:off x="10082448" y="6042775"/>
              <a:ext cx="1271352" cy="773906"/>
            </a:xfrm>
            <a:prstGeom prst="roundRect">
              <a:avLst/>
            </a:prstGeom>
            <a:solidFill>
              <a:srgbClr val="F0F0F0"/>
            </a:solidFill>
            <a:ln w="19050">
              <a:solidFill>
                <a:srgbClr val="1711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20" name="Picture 1" descr="cid:image001.png@01D2FF9F.D100A8D0">
              <a:extLst>
                <a:ext uri="{FF2B5EF4-FFF2-40B4-BE49-F238E27FC236}">
                  <a16:creationId xmlns:a16="http://schemas.microsoft.com/office/drawing/2014/main" id="{AD85185E-26EB-4616-ADF7-3FA0FF7DD08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4591" y="6115036"/>
              <a:ext cx="567667" cy="620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519E25A-0425-4077-AE5D-6C1F6FEE6D4E}"/>
                </a:ext>
              </a:extLst>
            </p:cNvPr>
            <p:cNvSpPr txBox="1"/>
            <p:nvPr userDrawn="1"/>
          </p:nvSpPr>
          <p:spPr>
            <a:xfrm>
              <a:off x="1774846" y="6234947"/>
              <a:ext cx="5526060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0" kern="1200" dirty="0">
                  <a:solidFill>
                    <a:schemeClr val="bg1"/>
                  </a:solidFill>
                  <a:effectLst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Division of Public Health, Food Protection and Facilities Branch</a:t>
              </a:r>
            </a:p>
            <a:p>
              <a:endParaRPr lang="en-US" sz="135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4446BA6-F085-47C5-A919-E0E2D8F26013}"/>
                </a:ext>
              </a:extLst>
            </p:cNvPr>
            <p:cNvSpPr txBox="1"/>
            <p:nvPr userDrawn="1"/>
          </p:nvSpPr>
          <p:spPr>
            <a:xfrm>
              <a:off x="1779140" y="6426319"/>
              <a:ext cx="5750432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0" kern="1200" dirty="0">
                  <a:solidFill>
                    <a:schemeClr val="bg1"/>
                  </a:solidFill>
                  <a:effectLst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North Carolina Department of Health and Human Services</a:t>
              </a:r>
            </a:p>
            <a:p>
              <a:endParaRPr lang="en-US" sz="135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C7FB5C8-7381-46A8-9D73-C1F640927244}"/>
                </a:ext>
              </a:extLst>
            </p:cNvPr>
            <p:cNvSpPr/>
            <p:nvPr userDrawn="1"/>
          </p:nvSpPr>
          <p:spPr>
            <a:xfrm>
              <a:off x="0" y="-5799"/>
              <a:ext cx="12192000" cy="250267"/>
            </a:xfrm>
            <a:prstGeom prst="rect">
              <a:avLst/>
            </a:prstGeom>
            <a:gradFill flip="none" rotWithShape="1">
              <a:gsLst>
                <a:gs pos="0">
                  <a:srgbClr val="171185">
                    <a:shade val="30000"/>
                    <a:satMod val="115000"/>
                  </a:srgbClr>
                </a:gs>
                <a:gs pos="46000">
                  <a:srgbClr val="171185">
                    <a:shade val="67500"/>
                    <a:satMod val="115000"/>
                  </a:srgbClr>
                </a:gs>
                <a:gs pos="100000">
                  <a:srgbClr val="488DD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5226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63F8-BFA1-4B44-AF22-BADE0F6F5AA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FDF0-CE27-4DDE-B409-43AD1F725172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BF50E3-3CA5-4B13-9F36-05FDF035953E}"/>
              </a:ext>
            </a:extLst>
          </p:cNvPr>
          <p:cNvGrpSpPr/>
          <p:nvPr userDrawn="1"/>
        </p:nvGrpSpPr>
        <p:grpSpPr>
          <a:xfrm>
            <a:off x="0" y="-5799"/>
            <a:ext cx="9144000" cy="6870700"/>
            <a:chOff x="0" y="-5799"/>
            <a:chExt cx="12192000" cy="6870700"/>
          </a:xfrm>
        </p:grpSpPr>
        <p:sp>
          <p:nvSpPr>
            <p:cNvPr id="16" name="Rectangle: Single Corner Snipped 15">
              <a:extLst>
                <a:ext uri="{FF2B5EF4-FFF2-40B4-BE49-F238E27FC236}">
                  <a16:creationId xmlns:a16="http://schemas.microsoft.com/office/drawing/2014/main" id="{FD32C203-3503-434D-B986-FB5FE79BAB31}"/>
                </a:ext>
              </a:extLst>
            </p:cNvPr>
            <p:cNvSpPr/>
            <p:nvPr userDrawn="1"/>
          </p:nvSpPr>
          <p:spPr>
            <a:xfrm rot="10800000">
              <a:off x="1203985" y="6435245"/>
              <a:ext cx="9467608" cy="210844"/>
            </a:xfrm>
            <a:prstGeom prst="snip1Rect">
              <a:avLst>
                <a:gd name="adj" fmla="val 50000"/>
              </a:avLst>
            </a:prstGeom>
            <a:solidFill>
              <a:srgbClr val="488DD8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7" name="Rectangle: Single Corner Snipped 16">
              <a:extLst>
                <a:ext uri="{FF2B5EF4-FFF2-40B4-BE49-F238E27FC236}">
                  <a16:creationId xmlns:a16="http://schemas.microsoft.com/office/drawing/2014/main" id="{9379634D-17E3-46BC-9892-E8AA1CC0A0B2}"/>
                </a:ext>
              </a:extLst>
            </p:cNvPr>
            <p:cNvSpPr/>
            <p:nvPr userDrawn="1"/>
          </p:nvSpPr>
          <p:spPr>
            <a:xfrm rot="10800000" flipV="1">
              <a:off x="1199693" y="6257545"/>
              <a:ext cx="9467606" cy="197322"/>
            </a:xfrm>
            <a:prstGeom prst="snip1Rect">
              <a:avLst>
                <a:gd name="adj" fmla="val 50000"/>
              </a:avLst>
            </a:prstGeom>
            <a:solidFill>
              <a:srgbClr val="171185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17FE83E-F14D-465B-BD20-87C4703E9C70}"/>
                </a:ext>
              </a:extLst>
            </p:cNvPr>
            <p:cNvSpPr/>
            <p:nvPr userDrawn="1"/>
          </p:nvSpPr>
          <p:spPr>
            <a:xfrm>
              <a:off x="10082448" y="6042775"/>
              <a:ext cx="1271352" cy="773906"/>
            </a:xfrm>
            <a:prstGeom prst="roundRect">
              <a:avLst/>
            </a:prstGeom>
            <a:solidFill>
              <a:srgbClr val="F0F0F0"/>
            </a:solidFill>
            <a:ln w="19050">
              <a:solidFill>
                <a:srgbClr val="1711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9" name="Picture 1" descr="cid:image001.png@01D2FF9F.D100A8D0">
              <a:extLst>
                <a:ext uri="{FF2B5EF4-FFF2-40B4-BE49-F238E27FC236}">
                  <a16:creationId xmlns:a16="http://schemas.microsoft.com/office/drawing/2014/main" id="{D8ED7157-A261-4049-8072-98B89506870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4591" y="6115036"/>
              <a:ext cx="567667" cy="620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56F78C7-F792-4CCA-8841-16360343D4DF}"/>
                </a:ext>
              </a:extLst>
            </p:cNvPr>
            <p:cNvSpPr txBox="1"/>
            <p:nvPr userDrawn="1"/>
          </p:nvSpPr>
          <p:spPr>
            <a:xfrm>
              <a:off x="1774846" y="6234947"/>
              <a:ext cx="5526060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0" kern="1200" dirty="0">
                  <a:solidFill>
                    <a:schemeClr val="bg1"/>
                  </a:solidFill>
                  <a:effectLst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Division of Public Health, Food Protection and Facilities Branch</a:t>
              </a:r>
            </a:p>
            <a:p>
              <a:endParaRPr lang="en-US" sz="135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ED42102-9267-4373-92D4-36CE210A904C}"/>
                </a:ext>
              </a:extLst>
            </p:cNvPr>
            <p:cNvSpPr txBox="1"/>
            <p:nvPr userDrawn="1"/>
          </p:nvSpPr>
          <p:spPr>
            <a:xfrm>
              <a:off x="1779140" y="6426319"/>
              <a:ext cx="5750432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0" kern="1200" dirty="0">
                  <a:solidFill>
                    <a:schemeClr val="bg1"/>
                  </a:solidFill>
                  <a:effectLst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North Carolina Department of Health and Human Services</a:t>
              </a:r>
            </a:p>
            <a:p>
              <a:endParaRPr lang="en-US" sz="135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D3F8D7C-7E9D-4F20-A81C-14C5B6C99A7D}"/>
                </a:ext>
              </a:extLst>
            </p:cNvPr>
            <p:cNvSpPr/>
            <p:nvPr userDrawn="1"/>
          </p:nvSpPr>
          <p:spPr>
            <a:xfrm>
              <a:off x="0" y="-5799"/>
              <a:ext cx="12192000" cy="250267"/>
            </a:xfrm>
            <a:prstGeom prst="rect">
              <a:avLst/>
            </a:prstGeom>
            <a:gradFill flip="none" rotWithShape="1">
              <a:gsLst>
                <a:gs pos="0">
                  <a:srgbClr val="171185">
                    <a:shade val="30000"/>
                    <a:satMod val="115000"/>
                  </a:srgbClr>
                </a:gs>
                <a:gs pos="46000">
                  <a:srgbClr val="171185">
                    <a:shade val="67500"/>
                    <a:satMod val="115000"/>
                  </a:srgbClr>
                </a:gs>
                <a:gs pos="100000">
                  <a:srgbClr val="488DD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130841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63F8-BFA1-4B44-AF22-BADE0F6F5AA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FDF0-CE27-4DDE-B409-43AD1F725172}" type="slidenum">
              <a:rPr lang="en-US" smtClean="0"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37CA7A-3C69-4847-9890-DBCA3A6CFA62}"/>
              </a:ext>
            </a:extLst>
          </p:cNvPr>
          <p:cNvGrpSpPr/>
          <p:nvPr userDrawn="1"/>
        </p:nvGrpSpPr>
        <p:grpSpPr>
          <a:xfrm>
            <a:off x="0" y="-5799"/>
            <a:ext cx="9144000" cy="6870700"/>
            <a:chOff x="0" y="-5799"/>
            <a:chExt cx="12192000" cy="6870700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CA7F4E23-49BA-4825-BF8C-9AC9B7744EE5}"/>
                </a:ext>
              </a:extLst>
            </p:cNvPr>
            <p:cNvSpPr/>
            <p:nvPr userDrawn="1"/>
          </p:nvSpPr>
          <p:spPr>
            <a:xfrm rot="10800000">
              <a:off x="1203985" y="6435245"/>
              <a:ext cx="9467608" cy="210844"/>
            </a:xfrm>
            <a:prstGeom prst="snip1Rect">
              <a:avLst>
                <a:gd name="adj" fmla="val 50000"/>
              </a:avLst>
            </a:prstGeom>
            <a:solidFill>
              <a:srgbClr val="488DD8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0" name="Rectangle: Single Corner Snipped 19">
              <a:extLst>
                <a:ext uri="{FF2B5EF4-FFF2-40B4-BE49-F238E27FC236}">
                  <a16:creationId xmlns:a16="http://schemas.microsoft.com/office/drawing/2014/main" id="{02E37DE5-E104-4DBA-BF14-2B212B71E204}"/>
                </a:ext>
              </a:extLst>
            </p:cNvPr>
            <p:cNvSpPr/>
            <p:nvPr userDrawn="1"/>
          </p:nvSpPr>
          <p:spPr>
            <a:xfrm rot="10800000" flipV="1">
              <a:off x="1199693" y="6257545"/>
              <a:ext cx="9467606" cy="197322"/>
            </a:xfrm>
            <a:prstGeom prst="snip1Rect">
              <a:avLst>
                <a:gd name="adj" fmla="val 50000"/>
              </a:avLst>
            </a:prstGeom>
            <a:solidFill>
              <a:srgbClr val="171185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A0D2E39-B88E-46F1-9F38-7D466671EA1A}"/>
                </a:ext>
              </a:extLst>
            </p:cNvPr>
            <p:cNvSpPr/>
            <p:nvPr userDrawn="1"/>
          </p:nvSpPr>
          <p:spPr>
            <a:xfrm>
              <a:off x="10082448" y="6042775"/>
              <a:ext cx="1271352" cy="773906"/>
            </a:xfrm>
            <a:prstGeom prst="roundRect">
              <a:avLst/>
            </a:prstGeom>
            <a:solidFill>
              <a:srgbClr val="F0F0F0"/>
            </a:solidFill>
            <a:ln w="19050">
              <a:solidFill>
                <a:srgbClr val="1711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22" name="Picture 1" descr="cid:image001.png@01D2FF9F.D100A8D0">
              <a:extLst>
                <a:ext uri="{FF2B5EF4-FFF2-40B4-BE49-F238E27FC236}">
                  <a16:creationId xmlns:a16="http://schemas.microsoft.com/office/drawing/2014/main" id="{6337E415-30F2-48BF-B4A6-3EE64E9A9BB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4591" y="6115036"/>
              <a:ext cx="567667" cy="620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D285EF8-2F49-4977-800D-A84628ADD4F2}"/>
                </a:ext>
              </a:extLst>
            </p:cNvPr>
            <p:cNvSpPr txBox="1"/>
            <p:nvPr userDrawn="1"/>
          </p:nvSpPr>
          <p:spPr>
            <a:xfrm>
              <a:off x="1774846" y="6234947"/>
              <a:ext cx="5526060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0" kern="1200" dirty="0">
                  <a:solidFill>
                    <a:schemeClr val="bg1"/>
                  </a:solidFill>
                  <a:effectLst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Division of Public Health, Food Protection and Facilities Branch</a:t>
              </a:r>
            </a:p>
            <a:p>
              <a:endParaRPr lang="en-US" sz="135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03040A5-BB95-4EB8-8E07-E96CA9528CDD}"/>
                </a:ext>
              </a:extLst>
            </p:cNvPr>
            <p:cNvSpPr txBox="1"/>
            <p:nvPr userDrawn="1"/>
          </p:nvSpPr>
          <p:spPr>
            <a:xfrm>
              <a:off x="1779140" y="6426319"/>
              <a:ext cx="5750432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0" kern="1200" dirty="0">
                  <a:solidFill>
                    <a:schemeClr val="bg1"/>
                  </a:solidFill>
                  <a:effectLst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North Carolina Department of Health and Human Services</a:t>
              </a:r>
            </a:p>
            <a:p>
              <a:endParaRPr lang="en-US" sz="135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F8F1312-CB07-4A2A-BF4B-3D3F995CA26E}"/>
                </a:ext>
              </a:extLst>
            </p:cNvPr>
            <p:cNvSpPr/>
            <p:nvPr userDrawn="1"/>
          </p:nvSpPr>
          <p:spPr>
            <a:xfrm>
              <a:off x="0" y="-5799"/>
              <a:ext cx="12192000" cy="250267"/>
            </a:xfrm>
            <a:prstGeom prst="rect">
              <a:avLst/>
            </a:prstGeom>
            <a:gradFill flip="none" rotWithShape="1">
              <a:gsLst>
                <a:gs pos="0">
                  <a:srgbClr val="171185">
                    <a:shade val="30000"/>
                    <a:satMod val="115000"/>
                  </a:srgbClr>
                </a:gs>
                <a:gs pos="46000">
                  <a:srgbClr val="171185">
                    <a:shade val="67500"/>
                    <a:satMod val="115000"/>
                  </a:srgbClr>
                </a:gs>
                <a:gs pos="100000">
                  <a:srgbClr val="488DD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85884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63F8-BFA1-4B44-AF22-BADE0F6F5AA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FDF0-CE27-4DDE-B409-43AD1F725172}" type="slidenum">
              <a:rPr lang="en-US" smtClean="0"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E5AE6D-05A1-4D37-9E7B-0434EF10F5EC}"/>
              </a:ext>
            </a:extLst>
          </p:cNvPr>
          <p:cNvGrpSpPr/>
          <p:nvPr userDrawn="1"/>
        </p:nvGrpSpPr>
        <p:grpSpPr>
          <a:xfrm>
            <a:off x="0" y="-5799"/>
            <a:ext cx="9144000" cy="6870700"/>
            <a:chOff x="0" y="-5799"/>
            <a:chExt cx="12192000" cy="6870700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1DC03951-1251-43A9-A481-0718DEB37824}"/>
                </a:ext>
              </a:extLst>
            </p:cNvPr>
            <p:cNvSpPr/>
            <p:nvPr userDrawn="1"/>
          </p:nvSpPr>
          <p:spPr>
            <a:xfrm rot="10800000">
              <a:off x="1203985" y="6435245"/>
              <a:ext cx="9467608" cy="210844"/>
            </a:xfrm>
            <a:prstGeom prst="snip1Rect">
              <a:avLst>
                <a:gd name="adj" fmla="val 50000"/>
              </a:avLst>
            </a:prstGeom>
            <a:solidFill>
              <a:srgbClr val="488DD8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0" name="Rectangle: Single Corner Snipped 19">
              <a:extLst>
                <a:ext uri="{FF2B5EF4-FFF2-40B4-BE49-F238E27FC236}">
                  <a16:creationId xmlns:a16="http://schemas.microsoft.com/office/drawing/2014/main" id="{2C927F58-C325-4831-97B3-22FAA62D43E7}"/>
                </a:ext>
              </a:extLst>
            </p:cNvPr>
            <p:cNvSpPr/>
            <p:nvPr userDrawn="1"/>
          </p:nvSpPr>
          <p:spPr>
            <a:xfrm rot="10800000" flipV="1">
              <a:off x="1199693" y="6257545"/>
              <a:ext cx="9467606" cy="197322"/>
            </a:xfrm>
            <a:prstGeom prst="snip1Rect">
              <a:avLst>
                <a:gd name="adj" fmla="val 50000"/>
              </a:avLst>
            </a:prstGeom>
            <a:solidFill>
              <a:srgbClr val="171185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0E61DBF-0419-4622-AD61-AF19B2EF6F1D}"/>
                </a:ext>
              </a:extLst>
            </p:cNvPr>
            <p:cNvSpPr/>
            <p:nvPr userDrawn="1"/>
          </p:nvSpPr>
          <p:spPr>
            <a:xfrm>
              <a:off x="10082448" y="6042775"/>
              <a:ext cx="1271352" cy="773906"/>
            </a:xfrm>
            <a:prstGeom prst="roundRect">
              <a:avLst/>
            </a:prstGeom>
            <a:solidFill>
              <a:srgbClr val="F0F0F0"/>
            </a:solidFill>
            <a:ln w="19050">
              <a:solidFill>
                <a:srgbClr val="1711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22" name="Picture 1" descr="cid:image001.png@01D2FF9F.D100A8D0">
              <a:extLst>
                <a:ext uri="{FF2B5EF4-FFF2-40B4-BE49-F238E27FC236}">
                  <a16:creationId xmlns:a16="http://schemas.microsoft.com/office/drawing/2014/main" id="{EC9380FE-E98B-45FE-84DD-9381390099C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4591" y="6115036"/>
              <a:ext cx="567667" cy="620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43CFF0D-245E-4399-81CB-D975CE55ACF7}"/>
                </a:ext>
              </a:extLst>
            </p:cNvPr>
            <p:cNvSpPr txBox="1"/>
            <p:nvPr userDrawn="1"/>
          </p:nvSpPr>
          <p:spPr>
            <a:xfrm>
              <a:off x="1774846" y="6234947"/>
              <a:ext cx="5526060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0" kern="1200" dirty="0">
                  <a:solidFill>
                    <a:schemeClr val="bg1"/>
                  </a:solidFill>
                  <a:effectLst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Division of Public Health, Food Protection and Facilities Branch</a:t>
              </a:r>
            </a:p>
            <a:p>
              <a:endParaRPr lang="en-US" sz="135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DCEC77B-9D17-47AB-AAE6-21F36F7886B1}"/>
                </a:ext>
              </a:extLst>
            </p:cNvPr>
            <p:cNvSpPr txBox="1"/>
            <p:nvPr userDrawn="1"/>
          </p:nvSpPr>
          <p:spPr>
            <a:xfrm>
              <a:off x="1779140" y="6426319"/>
              <a:ext cx="5750432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0" kern="1200" dirty="0">
                  <a:solidFill>
                    <a:schemeClr val="bg1"/>
                  </a:solidFill>
                  <a:effectLst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North Carolina Department of Health and Human Services</a:t>
              </a:r>
            </a:p>
            <a:p>
              <a:endParaRPr lang="en-US" sz="135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2BCCB2-D548-47D4-BCF3-F91466F67761}"/>
                </a:ext>
              </a:extLst>
            </p:cNvPr>
            <p:cNvSpPr/>
            <p:nvPr userDrawn="1"/>
          </p:nvSpPr>
          <p:spPr>
            <a:xfrm>
              <a:off x="0" y="-5799"/>
              <a:ext cx="12192000" cy="250267"/>
            </a:xfrm>
            <a:prstGeom prst="rect">
              <a:avLst/>
            </a:prstGeom>
            <a:gradFill flip="none" rotWithShape="1">
              <a:gsLst>
                <a:gs pos="0">
                  <a:srgbClr val="171185">
                    <a:shade val="30000"/>
                    <a:satMod val="115000"/>
                  </a:srgbClr>
                </a:gs>
                <a:gs pos="46000">
                  <a:srgbClr val="171185">
                    <a:shade val="67500"/>
                    <a:satMod val="115000"/>
                  </a:srgbClr>
                </a:gs>
                <a:gs pos="100000">
                  <a:srgbClr val="488DD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85424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663F8-BFA1-4B44-AF22-BADE0F6F5AA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5FDF0-CE27-4DDE-B409-43AD1F725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8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70129-4068-40D8-973D-8E05CC0D01A0}" type="datetime1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5FDF0-CE27-4DDE-B409-43AD1F725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2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6870F2-C4ED-4AAA-A6A2-54EA1D863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029" y="1448934"/>
            <a:ext cx="8567056" cy="1135743"/>
          </a:xfrm>
        </p:spPr>
        <p:txBody>
          <a:bodyPr>
            <a:noAutofit/>
          </a:bodyPr>
          <a:lstStyle/>
          <a:p>
            <a:r>
              <a:rPr lang="en-US" sz="7200" dirty="0">
                <a:latin typeface="Times New Roman"/>
                <a:cs typeface="Times New Roman"/>
              </a:rPr>
              <a:t>Foodborne Illnesses</a:t>
            </a:r>
            <a:endParaRPr lang="en-US" sz="7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497B676-CDED-47C6-8229-FBB5A50320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CIT Distance Learning</a:t>
            </a:r>
          </a:p>
          <a:p>
            <a:r>
              <a:rPr lang="en-US" sz="3200" dirty="0">
                <a:latin typeface="Times New Roman"/>
                <a:cs typeface="Times New Roman"/>
              </a:rPr>
              <a:t>FPF Introductory Topics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3320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7DC73-0319-43A2-A8E0-54569D1EA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64" y="310697"/>
            <a:ext cx="5883729" cy="1347334"/>
          </a:xfrm>
        </p:spPr>
        <p:txBody>
          <a:bodyPr>
            <a:normAutofit/>
          </a:bodyPr>
          <a:lstStyle/>
          <a:p>
            <a:r>
              <a:rPr lang="en-US" sz="4400" b="1" u="sng">
                <a:latin typeface="Times New Roman"/>
                <a:cs typeface="Times New Roman"/>
              </a:rPr>
              <a:t>Staphylococcus aureus</a:t>
            </a:r>
            <a:endParaRPr lang="en-US" sz="4400" b="1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9515BA-E9E0-4FE5-9AFB-B085DF81B865}"/>
              </a:ext>
            </a:extLst>
          </p:cNvPr>
          <p:cNvSpPr txBox="1"/>
          <p:nvPr/>
        </p:nvSpPr>
        <p:spPr>
          <a:xfrm>
            <a:off x="555914" y="4210083"/>
            <a:ext cx="4369377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i="1" u="sng" dirty="0">
                <a:latin typeface="Times New Roman"/>
                <a:cs typeface="Times New Roman"/>
              </a:rPr>
              <a:t>Sources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Times New Roman"/>
                <a:cs typeface="Times New Roman"/>
              </a:rPr>
              <a:t>Food-handlers</a:t>
            </a:r>
            <a:endParaRPr lang="en-US" sz="20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Times New Roman"/>
                <a:cs typeface="Times New Roman"/>
              </a:rPr>
              <a:t>Ready to eat foods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480EC3-EC4C-47F5-ACBA-C33A6BC3CE49}"/>
              </a:ext>
            </a:extLst>
          </p:cNvPr>
          <p:cNvSpPr txBox="1"/>
          <p:nvPr/>
        </p:nvSpPr>
        <p:spPr>
          <a:xfrm>
            <a:off x="4918364" y="3062349"/>
            <a:ext cx="4017818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i="1" u="sng" dirty="0">
                <a:latin typeface="Times New Roman"/>
                <a:cs typeface="Times New Roman"/>
              </a:rPr>
              <a:t>Control Measures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Three-legged stool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Time and temperature control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Food cooled quickly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Do not work with skin infections or wounds on hands or arm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F0707A-C6EE-4A7A-9134-A074262A363D}"/>
              </a:ext>
            </a:extLst>
          </p:cNvPr>
          <p:cNvSpPr txBox="1"/>
          <p:nvPr/>
        </p:nvSpPr>
        <p:spPr>
          <a:xfrm>
            <a:off x="561109" y="2187534"/>
            <a:ext cx="4193474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i="1" u="sng" dirty="0">
                <a:latin typeface="Times New Roman"/>
                <a:cs typeface="Times New Roman"/>
              </a:rPr>
              <a:t>Symptoms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Vomiting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Diarrhea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Nausea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Stomach cramps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6FD315-2D80-4D44-904B-06273B1B3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848" y="228600"/>
            <a:ext cx="2040151" cy="20093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1CF2E5-DEAF-49A6-85DE-AC33BF5D6251}"/>
              </a:ext>
            </a:extLst>
          </p:cNvPr>
          <p:cNvSpPr txBox="1"/>
          <p:nvPr/>
        </p:nvSpPr>
        <p:spPr>
          <a:xfrm>
            <a:off x="468086" y="1317171"/>
            <a:ext cx="463731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i="1">
                <a:latin typeface="Times New Roman"/>
                <a:cs typeface="Times New Roman"/>
              </a:rPr>
              <a:t>Toxin-producing bacteria</a:t>
            </a:r>
          </a:p>
        </p:txBody>
      </p:sp>
    </p:spTree>
    <p:extLst>
      <p:ext uri="{BB962C8B-B14F-4D97-AF65-F5344CB8AC3E}">
        <p14:creationId xmlns:p14="http://schemas.microsoft.com/office/powerpoint/2010/main" val="916328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7DC73-0319-43A2-A8E0-54569D1EA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64" y="310697"/>
            <a:ext cx="5883729" cy="1347334"/>
          </a:xfrm>
        </p:spPr>
        <p:txBody>
          <a:bodyPr>
            <a:normAutofit/>
          </a:bodyPr>
          <a:lstStyle/>
          <a:p>
            <a:r>
              <a:rPr lang="en-US" sz="4400" b="1" u="sng">
                <a:latin typeface="Times New Roman"/>
                <a:cs typeface="Times New Roman"/>
              </a:rPr>
              <a:t>Campylobacter jejuni</a:t>
            </a:r>
            <a:endParaRPr lang="en-US" sz="4400" b="1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9515BA-E9E0-4FE5-9AFB-B085DF81B865}"/>
              </a:ext>
            </a:extLst>
          </p:cNvPr>
          <p:cNvSpPr txBox="1"/>
          <p:nvPr/>
        </p:nvSpPr>
        <p:spPr>
          <a:xfrm>
            <a:off x="555914" y="4210083"/>
            <a:ext cx="4369377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i="1" u="sng" dirty="0">
                <a:latin typeface="Times New Roman"/>
                <a:cs typeface="Times New Roman"/>
              </a:rPr>
              <a:t>Sources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Poultry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Contaminated water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Raw milk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480EC3-EC4C-47F5-ACBA-C33A6BC3CE49}"/>
              </a:ext>
            </a:extLst>
          </p:cNvPr>
          <p:cNvSpPr txBox="1"/>
          <p:nvPr/>
        </p:nvSpPr>
        <p:spPr>
          <a:xfrm>
            <a:off x="4930209" y="3240017"/>
            <a:ext cx="4017818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i="1" u="sng" dirty="0">
                <a:latin typeface="Times New Roman"/>
                <a:cs typeface="Times New Roman"/>
              </a:rPr>
              <a:t>Control Measures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Cook foods properly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Time and temperature control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Prevent cross-contamination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F0707A-C6EE-4A7A-9134-A074262A363D}"/>
              </a:ext>
            </a:extLst>
          </p:cNvPr>
          <p:cNvSpPr txBox="1"/>
          <p:nvPr/>
        </p:nvSpPr>
        <p:spPr>
          <a:xfrm>
            <a:off x="561109" y="1904505"/>
            <a:ext cx="4193474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i="1" u="sng" dirty="0">
                <a:latin typeface="Times New Roman"/>
                <a:cs typeface="Times New Roman"/>
              </a:rPr>
              <a:t>Symptoms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Vomiting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Diarrhea (bloody/watery)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Fever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Stomach cramps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3950011-AA13-4EE1-81FE-241F16806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36453" y="228600"/>
            <a:ext cx="2504900" cy="196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10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7DC73-0319-43A2-A8E0-54569D1EA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64" y="310697"/>
            <a:ext cx="5883729" cy="1347334"/>
          </a:xfrm>
        </p:spPr>
        <p:txBody>
          <a:bodyPr>
            <a:normAutofit/>
          </a:bodyPr>
          <a:lstStyle/>
          <a:p>
            <a:r>
              <a:rPr lang="en-US" sz="4400" b="1" u="sng">
                <a:latin typeface="Times New Roman"/>
                <a:cs typeface="Times New Roman"/>
              </a:rPr>
              <a:t>Clostridium perfrigens</a:t>
            </a:r>
            <a:endParaRPr lang="en-US" sz="4400" b="1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9515BA-E9E0-4FE5-9AFB-B085DF81B865}"/>
              </a:ext>
            </a:extLst>
          </p:cNvPr>
          <p:cNvSpPr txBox="1"/>
          <p:nvPr/>
        </p:nvSpPr>
        <p:spPr>
          <a:xfrm>
            <a:off x="555914" y="3937940"/>
            <a:ext cx="4369377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i="1" u="sng" dirty="0">
                <a:latin typeface="Times New Roman"/>
                <a:cs typeface="Times New Roman"/>
              </a:rPr>
              <a:t>Sources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Times New Roman"/>
                <a:cs typeface="Times New Roman"/>
              </a:rPr>
              <a:t>Poultry/meat</a:t>
            </a:r>
            <a:endParaRPr lang="en-US" sz="20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Times New Roman"/>
                <a:cs typeface="Times New Roman"/>
              </a:rPr>
              <a:t>Stews/gravies made with meat and poultry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480EC3-EC4C-47F5-ACBA-C33A6BC3CE49}"/>
              </a:ext>
            </a:extLst>
          </p:cNvPr>
          <p:cNvSpPr txBox="1"/>
          <p:nvPr/>
        </p:nvSpPr>
        <p:spPr>
          <a:xfrm>
            <a:off x="4918364" y="3062349"/>
            <a:ext cx="4017818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i="1" u="sng" dirty="0">
                <a:latin typeface="Times New Roman"/>
                <a:cs typeface="Times New Roman"/>
              </a:rPr>
              <a:t>Control Measures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Cool foods quickly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Reheat foods properly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Time and temperature control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F0707A-C6EE-4A7A-9134-A074262A363D}"/>
              </a:ext>
            </a:extLst>
          </p:cNvPr>
          <p:cNvSpPr txBox="1"/>
          <p:nvPr/>
        </p:nvSpPr>
        <p:spPr>
          <a:xfrm>
            <a:off x="561109" y="1904505"/>
            <a:ext cx="4193474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i="1" u="sng" dirty="0">
                <a:latin typeface="Times New Roman"/>
                <a:cs typeface="Times New Roman"/>
              </a:rPr>
              <a:t>Symptoms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Diarrhea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Severe abdominal pain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8F9FE08-15C1-48FF-8635-C6F123CF8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646" y="238806"/>
            <a:ext cx="2355396" cy="175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07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7DC73-0319-43A2-A8E0-54569D1EA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64" y="310697"/>
            <a:ext cx="5883729" cy="1347334"/>
          </a:xfrm>
        </p:spPr>
        <p:txBody>
          <a:bodyPr>
            <a:normAutofit/>
          </a:bodyPr>
          <a:lstStyle/>
          <a:p>
            <a:r>
              <a:rPr lang="en-US" sz="4400" b="1" u="sng">
                <a:latin typeface="Times New Roman"/>
                <a:cs typeface="Times New Roman"/>
              </a:rPr>
              <a:t>Clostridium botulinum</a:t>
            </a:r>
            <a:endParaRPr lang="en-US" sz="4400" b="1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9515BA-E9E0-4FE5-9AFB-B085DF81B865}"/>
              </a:ext>
            </a:extLst>
          </p:cNvPr>
          <p:cNvSpPr txBox="1"/>
          <p:nvPr/>
        </p:nvSpPr>
        <p:spPr>
          <a:xfrm>
            <a:off x="555914" y="3633140"/>
            <a:ext cx="4369377" cy="23698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i="1" u="sng" dirty="0">
                <a:latin typeface="Times New Roman"/>
                <a:cs typeface="Times New Roman"/>
              </a:rPr>
              <a:t>Sources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Times New Roman"/>
                <a:cs typeface="Times New Roman"/>
              </a:rPr>
              <a:t>Incorrectly canned foods</a:t>
            </a:r>
            <a:endParaRPr lang="en-US" sz="20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Times New Roman"/>
                <a:cs typeface="Times New Roman"/>
              </a:rPr>
              <a:t>Reduced-oxygen packaged (ROP) foods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Times New Roman"/>
                <a:cs typeface="Times New Roman"/>
              </a:rPr>
              <a:t>Temperature-abused vegetables (baked potatoes)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Times New Roman"/>
                <a:cs typeface="Times New Roman"/>
              </a:rPr>
              <a:t>Untreated garlic-and-oil mixtures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480EC3-EC4C-47F5-ACBA-C33A6BC3CE49}"/>
              </a:ext>
            </a:extLst>
          </p:cNvPr>
          <p:cNvSpPr txBox="1"/>
          <p:nvPr/>
        </p:nvSpPr>
        <p:spPr>
          <a:xfrm>
            <a:off x="5038107" y="3138549"/>
            <a:ext cx="4017818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i="1" u="sng" dirty="0">
                <a:latin typeface="Times New Roman"/>
                <a:cs typeface="Times New Roman"/>
              </a:rPr>
              <a:t>Control Measures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Cool, hold, and reheat foods correctly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Inspect canned foods for damage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Time and temperature control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F0707A-C6EE-4A7A-9134-A074262A363D}"/>
              </a:ext>
            </a:extLst>
          </p:cNvPr>
          <p:cNvSpPr txBox="1"/>
          <p:nvPr/>
        </p:nvSpPr>
        <p:spPr>
          <a:xfrm>
            <a:off x="550223" y="2046020"/>
            <a:ext cx="4193474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i="1" u="sng" dirty="0">
                <a:latin typeface="Times New Roman"/>
                <a:cs typeface="Times New Roman"/>
              </a:rPr>
              <a:t>Symptoms</a:t>
            </a:r>
          </a:p>
          <a:p>
            <a:pPr marL="285750" indent="-285750">
              <a:buFont typeface="Arial"/>
              <a:buChar char="•"/>
            </a:pPr>
            <a:r>
              <a:rPr lang="en-US" sz="2000" i="1" dirty="0">
                <a:latin typeface="Times New Roman"/>
                <a:cs typeface="Times New Roman"/>
              </a:rPr>
              <a:t>Initially:</a:t>
            </a:r>
            <a:r>
              <a:rPr lang="en-US" sz="2000" dirty="0">
                <a:latin typeface="Times New Roman"/>
                <a:cs typeface="Times New Roman"/>
              </a:rPr>
              <a:t> Nausea and vomiting</a:t>
            </a:r>
          </a:p>
          <a:p>
            <a:pPr marL="285750" indent="-285750">
              <a:buFont typeface="Arial"/>
              <a:buChar char="•"/>
            </a:pPr>
            <a:r>
              <a:rPr lang="en-US" sz="2000" i="1" dirty="0">
                <a:latin typeface="Times New Roman"/>
                <a:cs typeface="Times New Roman"/>
              </a:rPr>
              <a:t>Later:</a:t>
            </a:r>
            <a:r>
              <a:rPr lang="en-US" sz="2000" dirty="0">
                <a:latin typeface="Times New Roman"/>
                <a:cs typeface="Times New Roman"/>
              </a:rPr>
              <a:t> Double-vision, difficulty speaking/swallowing, possible death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10" name="Content Placeholder 2">
            <a:extLst>
              <a:ext uri="{FF2B5EF4-FFF2-40B4-BE49-F238E27FC236}">
                <a16:creationId xmlns:a16="http://schemas.microsoft.com/office/drawing/2014/main" id="{8B141C23-78F7-4126-8BB0-D75C6DC78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000407" y="-28361"/>
            <a:ext cx="1872342" cy="24148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D74775-65B5-42A2-89DE-AAB419BD5614}"/>
              </a:ext>
            </a:extLst>
          </p:cNvPr>
          <p:cNvSpPr txBox="1"/>
          <p:nvPr/>
        </p:nvSpPr>
        <p:spPr>
          <a:xfrm>
            <a:off x="555171" y="1338943"/>
            <a:ext cx="504008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i="1">
                <a:latin typeface="Times New Roman"/>
                <a:cs typeface="Times New Roman"/>
              </a:rPr>
              <a:t>Spore-forming bacteria</a:t>
            </a:r>
          </a:p>
        </p:txBody>
      </p:sp>
    </p:spTree>
    <p:extLst>
      <p:ext uri="{BB962C8B-B14F-4D97-AF65-F5344CB8AC3E}">
        <p14:creationId xmlns:p14="http://schemas.microsoft.com/office/powerpoint/2010/main" val="3868867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7DC73-0319-43A2-A8E0-54569D1EA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64" y="310697"/>
            <a:ext cx="5883729" cy="1347334"/>
          </a:xfrm>
        </p:spPr>
        <p:txBody>
          <a:bodyPr>
            <a:normAutofit/>
          </a:bodyPr>
          <a:lstStyle/>
          <a:p>
            <a:r>
              <a:rPr lang="en-US" sz="4400" b="1" u="sng">
                <a:latin typeface="Times New Roman"/>
                <a:cs typeface="Times New Roman"/>
              </a:rPr>
              <a:t>Vibrio spp.</a:t>
            </a:r>
            <a:endParaRPr lang="en-US" sz="4400" b="1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9515BA-E9E0-4FE5-9AFB-B085DF81B865}"/>
              </a:ext>
            </a:extLst>
          </p:cNvPr>
          <p:cNvSpPr txBox="1"/>
          <p:nvPr/>
        </p:nvSpPr>
        <p:spPr>
          <a:xfrm>
            <a:off x="555914" y="4133883"/>
            <a:ext cx="436937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i="1" u="sng">
                <a:latin typeface="Times New Roman"/>
                <a:cs typeface="Times New Roman"/>
              </a:rPr>
              <a:t>Source</a:t>
            </a:r>
            <a:endParaRPr lang="en-US" sz="2800" b="1" i="1" u="sng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Times New Roman"/>
                <a:cs typeface="Times New Roman"/>
              </a:rPr>
              <a:t>Oysters from contaminated waters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480EC3-EC4C-47F5-ACBA-C33A6BC3CE49}"/>
              </a:ext>
            </a:extLst>
          </p:cNvPr>
          <p:cNvSpPr txBox="1"/>
          <p:nvPr/>
        </p:nvSpPr>
        <p:spPr>
          <a:xfrm>
            <a:off x="4918364" y="3073235"/>
            <a:ext cx="4017818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i="1" u="sng" dirty="0">
                <a:latin typeface="Times New Roman"/>
                <a:cs typeface="Times New Roman"/>
              </a:rPr>
              <a:t>Control Measures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Cook oysters properly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Purchase oysters from an approve source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F0707A-C6EE-4A7A-9134-A074262A363D}"/>
              </a:ext>
            </a:extLst>
          </p:cNvPr>
          <p:cNvSpPr txBox="1"/>
          <p:nvPr/>
        </p:nvSpPr>
        <p:spPr>
          <a:xfrm>
            <a:off x="550223" y="2046020"/>
            <a:ext cx="4193474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i="1" u="sng" dirty="0">
                <a:latin typeface="Times New Roman"/>
                <a:cs typeface="Times New Roman"/>
              </a:rPr>
              <a:t>Symptoms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Diarrhea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Vomiting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Cramps/abdominal pain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Fever/chills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D74775-65B5-42A2-89DE-AAB419BD5614}"/>
              </a:ext>
            </a:extLst>
          </p:cNvPr>
          <p:cNvSpPr txBox="1"/>
          <p:nvPr/>
        </p:nvSpPr>
        <p:spPr>
          <a:xfrm>
            <a:off x="555171" y="1349829"/>
            <a:ext cx="504008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i="1" dirty="0">
                <a:latin typeface="Times New Roman"/>
                <a:cs typeface="Times New Roman"/>
              </a:rPr>
              <a:t>Vibrio vulnificus and Vibrio </a:t>
            </a:r>
            <a:r>
              <a:rPr lang="en-US" sz="2000" b="1" i="1">
                <a:latin typeface="Times New Roman"/>
                <a:cs typeface="Times New Roman"/>
              </a:rPr>
              <a:t>parahaemolyticus</a:t>
            </a:r>
            <a:endParaRPr lang="en-US" sz="2000" b="1" i="1" dirty="0">
              <a:latin typeface="Times New Roman"/>
              <a:cs typeface="Times New Roman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A3A25DDC-D389-4036-84BD-BD5139AE5B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90130" y="228600"/>
            <a:ext cx="2753870" cy="171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02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7DC73-0319-43A2-A8E0-54569D1EA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64" y="310697"/>
            <a:ext cx="5883729" cy="1347334"/>
          </a:xfrm>
        </p:spPr>
        <p:txBody>
          <a:bodyPr>
            <a:normAutofit/>
          </a:bodyPr>
          <a:lstStyle/>
          <a:p>
            <a:r>
              <a:rPr lang="en-US" sz="4400" b="1" u="sng">
                <a:latin typeface="Times New Roman"/>
                <a:cs typeface="Times New Roman"/>
              </a:rPr>
              <a:t>Bacillus cereus</a:t>
            </a:r>
            <a:endParaRPr lang="en-US" sz="4400" b="1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9515BA-E9E0-4FE5-9AFB-B085DF81B865}"/>
              </a:ext>
            </a:extLst>
          </p:cNvPr>
          <p:cNvSpPr txBox="1"/>
          <p:nvPr/>
        </p:nvSpPr>
        <p:spPr>
          <a:xfrm>
            <a:off x="555914" y="3946847"/>
            <a:ext cx="4369377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i="1" u="sng" dirty="0">
                <a:latin typeface="Times New Roman"/>
                <a:cs typeface="Times New Roman"/>
              </a:rPr>
              <a:t>Sources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Cooked vegetables, such as rice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Meat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Milk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480EC3-EC4C-47F5-ACBA-C33A6BC3CE49}"/>
              </a:ext>
            </a:extLst>
          </p:cNvPr>
          <p:cNvSpPr txBox="1"/>
          <p:nvPr/>
        </p:nvSpPr>
        <p:spPr>
          <a:xfrm>
            <a:off x="4918364" y="2917371"/>
            <a:ext cx="4017818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i="1" u="sng" dirty="0">
                <a:latin typeface="Times New Roman"/>
                <a:cs typeface="Times New Roman"/>
              </a:rPr>
              <a:t>Control Measures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Cook, hold, and cool food properly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Time and temperature control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F0707A-C6EE-4A7A-9134-A074262A363D}"/>
              </a:ext>
            </a:extLst>
          </p:cNvPr>
          <p:cNvSpPr txBox="1"/>
          <p:nvPr/>
        </p:nvSpPr>
        <p:spPr>
          <a:xfrm>
            <a:off x="467096" y="1848593"/>
            <a:ext cx="4193474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i="1" u="sng" dirty="0">
                <a:latin typeface="Times New Roman"/>
                <a:cs typeface="Times New Roman"/>
              </a:rPr>
              <a:t>Symptoms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Watery diarrhea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Vomiting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Nausea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C9835F59-9A1F-4901-9215-292326BB3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580" y="261072"/>
            <a:ext cx="2679988" cy="200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39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7DC73-0319-43A2-A8E0-54569D1EA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958420"/>
          </a:xfrm>
        </p:spPr>
        <p:txBody>
          <a:bodyPr>
            <a:noAutofit/>
          </a:bodyPr>
          <a:lstStyle/>
          <a:p>
            <a:pPr algn="ctr"/>
            <a:r>
              <a:rPr lang="en-US" sz="8000">
                <a:latin typeface="Times New Roman"/>
                <a:cs typeface="Times New Roman"/>
              </a:rPr>
              <a:t>END OF PRESENTATION</a:t>
            </a:r>
            <a:endParaRPr lang="en-US" sz="8000" dirty="0">
              <a:latin typeface="Times New Roman"/>
              <a:cs typeface="Times New Roman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68A017-2034-4580-BF7B-30BFDE3AF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424508"/>
            <a:ext cx="7886700" cy="23483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4400" dirty="0">
                <a:latin typeface="Times New Roman"/>
                <a:cs typeface="Times New Roman"/>
              </a:rPr>
              <a:t>If you have any questions about this presentation, please contact your </a:t>
            </a:r>
            <a:r>
              <a:rPr lang="en-US" sz="4400">
                <a:latin typeface="Times New Roman"/>
                <a:cs typeface="Times New Roman"/>
              </a:rPr>
              <a:t>Regional Specialist.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70663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FF0691-0E2C-4311-8C34-E8CCC5DF5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914" y="1926772"/>
            <a:ext cx="4389350" cy="3662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A7DC73-0319-43A2-A8E0-54569D1EA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Times New Roman"/>
                <a:cs typeface="Times New Roman"/>
              </a:rPr>
              <a:t>Control Measures</a:t>
            </a:r>
            <a:endParaRPr lang="en-US" sz="5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68A017-2034-4580-BF7B-30BFDE3AF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837" y="1924259"/>
            <a:ext cx="4230660" cy="337959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Key concepts </a:t>
            </a:r>
            <a:endParaRPr lang="en-US" sz="2800" dirty="0"/>
          </a:p>
          <a:p>
            <a:pPr lvl="1">
              <a:buFont typeface="Arial"/>
              <a:buChar char="•"/>
            </a:pPr>
            <a:r>
              <a:rPr lang="en-US" sz="2600" dirty="0">
                <a:latin typeface="Times New Roman"/>
                <a:cs typeface="Times New Roman"/>
              </a:rPr>
              <a:t>Proper Handwashing</a:t>
            </a:r>
            <a:endParaRPr lang="en-US" sz="2600"/>
          </a:p>
          <a:p>
            <a:pPr lvl="1">
              <a:buFont typeface="Arial"/>
              <a:buChar char="•"/>
            </a:pPr>
            <a:r>
              <a:rPr lang="en-US" sz="2600" dirty="0">
                <a:latin typeface="Times New Roman"/>
                <a:cs typeface="Times New Roman"/>
              </a:rPr>
              <a:t>No Bare Hand Contact</a:t>
            </a:r>
          </a:p>
          <a:p>
            <a:pPr lvl="1">
              <a:buFont typeface="Arial"/>
              <a:buChar char="•"/>
            </a:pPr>
            <a:r>
              <a:rPr lang="en-US" sz="2600" dirty="0">
                <a:latin typeface="Times New Roman"/>
                <a:cs typeface="Times New Roman"/>
              </a:rPr>
              <a:t>Employee Health Policy</a:t>
            </a:r>
          </a:p>
          <a:p>
            <a:pPr>
              <a:buFont typeface="Arial"/>
              <a:buChar char="•"/>
            </a:pPr>
            <a:endParaRPr lang="en-US" sz="2800" dirty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"Three-legged stool" 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8A922-9667-47C2-BDFC-5343C5D15A1B}"/>
              </a:ext>
            </a:extLst>
          </p:cNvPr>
          <p:cNvSpPr txBox="1"/>
          <p:nvPr/>
        </p:nvSpPr>
        <p:spPr>
          <a:xfrm rot="17520000">
            <a:off x="4267287" y="3592722"/>
            <a:ext cx="2133600" cy="366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Proper Handwashing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CDA53A-8EAF-4182-9D40-3D7B4ECA3F4F}"/>
              </a:ext>
            </a:extLst>
          </p:cNvPr>
          <p:cNvSpPr txBox="1"/>
          <p:nvPr/>
        </p:nvSpPr>
        <p:spPr>
          <a:xfrm rot="16200000">
            <a:off x="5346089" y="3731973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Health Policy / Exclusions &amp; Restrictions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3A0FEC-F348-475E-A115-E040F41DF8E2}"/>
              </a:ext>
            </a:extLst>
          </p:cNvPr>
          <p:cNvSpPr txBox="1"/>
          <p:nvPr/>
        </p:nvSpPr>
        <p:spPr>
          <a:xfrm rot="4140000">
            <a:off x="6865596" y="3512205"/>
            <a:ext cx="2278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Bare Hand Contact with RTE Foods</a:t>
            </a:r>
          </a:p>
        </p:txBody>
      </p:sp>
    </p:spTree>
    <p:extLst>
      <p:ext uri="{BB962C8B-B14F-4D97-AF65-F5344CB8AC3E}">
        <p14:creationId xmlns:p14="http://schemas.microsoft.com/office/powerpoint/2010/main" val="148139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7DC73-0319-43A2-A8E0-54569D1EA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/>
              <a:t>Norovirus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68A017-2034-4580-BF7B-30BFDE3AF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3679"/>
            <a:ext cx="3943350" cy="5161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i="1">
                <a:latin typeface="Times New Roman"/>
                <a:cs typeface="Times New Roman"/>
              </a:rPr>
              <a:t>Norovirus is highly infectious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B44621-6272-4AD6-ADFF-4078717AE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678" y="228600"/>
            <a:ext cx="2857500" cy="1847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9515BA-E9E0-4FE5-9AFB-B085DF81B865}"/>
              </a:ext>
            </a:extLst>
          </p:cNvPr>
          <p:cNvSpPr txBox="1"/>
          <p:nvPr/>
        </p:nvSpPr>
        <p:spPr>
          <a:xfrm>
            <a:off x="555914" y="4210083"/>
            <a:ext cx="4369377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i="1" u="sng" dirty="0">
                <a:latin typeface="Times New Roman"/>
                <a:cs typeface="Times New Roman"/>
              </a:rPr>
              <a:t>Sources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Times New Roman"/>
                <a:cs typeface="Times New Roman"/>
              </a:rPr>
              <a:t>Food-handlers</a:t>
            </a:r>
            <a:endParaRPr lang="en-US" sz="20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Times New Roman"/>
                <a:cs typeface="Times New Roman"/>
              </a:rPr>
              <a:t>Shellstock from contaminated waters</a:t>
            </a:r>
            <a:endParaRPr lang="en-US" sz="20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480EC3-EC4C-47F5-ACBA-C33A6BC3CE49}"/>
              </a:ext>
            </a:extLst>
          </p:cNvPr>
          <p:cNvSpPr txBox="1"/>
          <p:nvPr/>
        </p:nvSpPr>
        <p:spPr>
          <a:xfrm>
            <a:off x="4678878" y="3225634"/>
            <a:ext cx="4017818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i="1" u="sng" dirty="0">
                <a:latin typeface="Times New Roman"/>
                <a:cs typeface="Times New Roman"/>
              </a:rPr>
              <a:t>Control Measures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err="1">
                <a:latin typeface="Times New Roman"/>
                <a:cs typeface="Times New Roman"/>
              </a:rPr>
              <a:t>Shellstock</a:t>
            </a:r>
            <a:r>
              <a:rPr lang="en-US" sz="2000" dirty="0">
                <a:latin typeface="Times New Roman"/>
                <a:cs typeface="Times New Roman"/>
              </a:rPr>
              <a:t> from approved sources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Three-legged stool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F0707A-C6EE-4A7A-9134-A074262A363D}"/>
              </a:ext>
            </a:extLst>
          </p:cNvPr>
          <p:cNvSpPr txBox="1"/>
          <p:nvPr/>
        </p:nvSpPr>
        <p:spPr>
          <a:xfrm>
            <a:off x="561109" y="2503220"/>
            <a:ext cx="2005446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i="1" u="sng" dirty="0">
                <a:latin typeface="Times New Roman"/>
                <a:cs typeface="Times New Roman"/>
              </a:rPr>
              <a:t>Symptoms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Times New Roman"/>
                <a:cs typeface="Times New Roman"/>
              </a:rPr>
              <a:t>Vomiting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Times New Roman"/>
                <a:cs typeface="Times New Roman"/>
              </a:rPr>
              <a:t>Diarrhea</a:t>
            </a:r>
            <a:endParaRPr lang="en-US" sz="20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Times New Roman"/>
                <a:cs typeface="Times New Roman"/>
              </a:rPr>
              <a:t>Nausea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064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7DC73-0319-43A2-A8E0-54569D1EA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>
                <a:latin typeface="Times New Roman"/>
                <a:cs typeface="Times New Roman"/>
              </a:rPr>
              <a:t>Salmonella typhi</a:t>
            </a:r>
            <a:endParaRPr lang="en-US" sz="6000" b="1" u="sng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68A017-2034-4580-BF7B-30BFDE3AF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6593"/>
            <a:ext cx="3790950" cy="5052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b="1" i="1">
                <a:latin typeface="Times New Roman"/>
                <a:cs typeface="Times New Roman"/>
              </a:rPr>
              <a:t>Causes typhoid fever</a:t>
            </a:r>
            <a:endParaRPr lang="en-US" sz="2800" b="1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9515BA-E9E0-4FE5-9AFB-B085DF81B865}"/>
              </a:ext>
            </a:extLst>
          </p:cNvPr>
          <p:cNvSpPr txBox="1"/>
          <p:nvPr/>
        </p:nvSpPr>
        <p:spPr>
          <a:xfrm>
            <a:off x="555914" y="4199197"/>
            <a:ext cx="4369377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i="1" u="sng" dirty="0">
                <a:latin typeface="Times New Roman"/>
                <a:cs typeface="Times New Roman"/>
              </a:rPr>
              <a:t>Sources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Times New Roman"/>
                <a:cs typeface="Times New Roman"/>
              </a:rPr>
              <a:t>Food-handlers</a:t>
            </a:r>
            <a:endParaRPr lang="en-US" sz="20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Times New Roman"/>
                <a:cs typeface="Times New Roman"/>
              </a:rPr>
              <a:t>Ready to eat foods</a:t>
            </a:r>
            <a:endParaRPr lang="en-US" sz="20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Times New Roman"/>
                <a:cs typeface="Times New Roman"/>
              </a:rPr>
              <a:t>Beverages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480EC3-EC4C-47F5-ACBA-C33A6BC3CE49}"/>
              </a:ext>
            </a:extLst>
          </p:cNvPr>
          <p:cNvSpPr txBox="1"/>
          <p:nvPr/>
        </p:nvSpPr>
        <p:spPr>
          <a:xfrm>
            <a:off x="4918365" y="3018806"/>
            <a:ext cx="4017818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i="1" u="sng" dirty="0">
                <a:latin typeface="Times New Roman"/>
                <a:cs typeface="Times New Roman"/>
              </a:rPr>
              <a:t>Control Measures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Three-legged stool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Cook food properly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Prevent cross-contamination</a:t>
            </a:r>
          </a:p>
          <a:p>
            <a:pPr marL="285750" indent="-285750">
              <a:buFont typeface="Arial,Sans-Serif"/>
              <a:buChar char="•"/>
            </a:pPr>
            <a:endParaRPr lang="en-US" sz="2000" dirty="0">
              <a:latin typeface="Times New Roman"/>
              <a:ea typeface="+mn-lt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F0707A-C6EE-4A7A-9134-A074262A363D}"/>
              </a:ext>
            </a:extLst>
          </p:cNvPr>
          <p:cNvSpPr txBox="1"/>
          <p:nvPr/>
        </p:nvSpPr>
        <p:spPr>
          <a:xfrm>
            <a:off x="561109" y="2427019"/>
            <a:ext cx="2005446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i="1" u="sng" dirty="0">
                <a:latin typeface="Times New Roman"/>
                <a:cs typeface="Times New Roman"/>
              </a:rPr>
              <a:t>Symptoms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Times New Roman"/>
                <a:cs typeface="Times New Roman"/>
              </a:rPr>
              <a:t>Diarrhea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Times New Roman"/>
                <a:cs typeface="Times New Roman"/>
              </a:rPr>
              <a:t>Stomach pain</a:t>
            </a:r>
            <a:endParaRPr lang="en-US" sz="20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Times New Roman"/>
                <a:cs typeface="Times New Roman"/>
              </a:rPr>
              <a:t>Headache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9" name="Content Placeholder 2">
            <a:extLst>
              <a:ext uri="{FF2B5EF4-FFF2-40B4-BE49-F238E27FC236}">
                <a16:creationId xmlns:a16="http://schemas.microsoft.com/office/drawing/2014/main" id="{DB6658F4-94C8-4290-8178-18FDFA063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469" y="228600"/>
            <a:ext cx="2475589" cy="202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53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7DC73-0319-43A2-A8E0-54569D1EA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>
                <a:latin typeface="Times New Roman"/>
                <a:cs typeface="Times New Roman"/>
              </a:rPr>
              <a:t>Salmonella</a:t>
            </a:r>
            <a:endParaRPr lang="en-US" sz="6000" b="1" u="sng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68A017-2034-4580-BF7B-30BFDE3AF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6850"/>
            <a:ext cx="3790950" cy="39637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b="1" i="1">
                <a:latin typeface="Times New Roman"/>
                <a:cs typeface="Times New Roman"/>
              </a:rPr>
              <a:t>Non-typhoidal</a:t>
            </a:r>
            <a:endParaRPr lang="en-US" sz="2400" b="1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9515BA-E9E0-4FE5-9AFB-B085DF81B865}"/>
              </a:ext>
            </a:extLst>
          </p:cNvPr>
          <p:cNvSpPr txBox="1"/>
          <p:nvPr/>
        </p:nvSpPr>
        <p:spPr>
          <a:xfrm>
            <a:off x="555914" y="4003254"/>
            <a:ext cx="4369377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i="1" u="sng" dirty="0">
                <a:latin typeface="Times New Roman"/>
                <a:cs typeface="Times New Roman"/>
              </a:rPr>
              <a:t>Sources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Times New Roman"/>
                <a:cs typeface="Times New Roman"/>
              </a:rPr>
              <a:t>Raw and undercooked eggs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Times New Roman"/>
                <a:cs typeface="Times New Roman"/>
              </a:rPr>
              <a:t>Raw and undercooked poultry/meats</a:t>
            </a:r>
            <a:endParaRPr lang="en-US" sz="20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Times New Roman"/>
                <a:cs typeface="Times New Roman"/>
              </a:rPr>
              <a:t>Dairy products</a:t>
            </a:r>
            <a:endParaRPr lang="en-US" sz="20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Times New Roman"/>
                <a:cs typeface="Times New Roman"/>
              </a:rPr>
              <a:t>Produce</a:t>
            </a:r>
            <a:endParaRPr lang="en-US" sz="20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Times New Roman"/>
                <a:cs typeface="Times New Roman"/>
              </a:rPr>
              <a:t>Food-handlers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480EC3-EC4C-47F5-ACBA-C33A6BC3CE49}"/>
              </a:ext>
            </a:extLst>
          </p:cNvPr>
          <p:cNvSpPr txBox="1"/>
          <p:nvPr/>
        </p:nvSpPr>
        <p:spPr>
          <a:xfrm>
            <a:off x="5190507" y="3280063"/>
            <a:ext cx="4017818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i="1" u="sng" dirty="0">
                <a:latin typeface="Times New Roman"/>
                <a:cs typeface="Times New Roman"/>
              </a:rPr>
              <a:t>Control Measures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Cook food properly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Cool foods quickly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Prevent cross-contamination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Three-legged stool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F0707A-C6EE-4A7A-9134-A074262A363D}"/>
              </a:ext>
            </a:extLst>
          </p:cNvPr>
          <p:cNvSpPr txBox="1"/>
          <p:nvPr/>
        </p:nvSpPr>
        <p:spPr>
          <a:xfrm>
            <a:off x="561109" y="2143991"/>
            <a:ext cx="2005446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i="1" u="sng" dirty="0">
                <a:latin typeface="Times New Roman"/>
                <a:cs typeface="Times New Roman"/>
              </a:rPr>
              <a:t>Symptoms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Vomiting 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Times New Roman"/>
                <a:cs typeface="Times New Roman"/>
              </a:rPr>
              <a:t>Nausea</a:t>
            </a:r>
            <a:endParaRPr lang="en-US" sz="20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Times New Roman"/>
                <a:cs typeface="Times New Roman"/>
              </a:rPr>
              <a:t>Cramps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Times New Roman"/>
                <a:cs typeface="Times New Roman"/>
              </a:rPr>
              <a:t>Fever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0E6A9F-BA80-44FA-9B56-69B746E82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286" y="242343"/>
            <a:ext cx="2503714" cy="195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05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7DC73-0319-43A2-A8E0-54569D1EA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>
                <a:latin typeface="Times New Roman"/>
                <a:cs typeface="Times New Roman"/>
              </a:rPr>
              <a:t>Escherichia coli</a:t>
            </a:r>
            <a:endParaRPr lang="en-US" sz="6000" b="1" u="sng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68A017-2034-4580-BF7B-30BFDE3AF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6850"/>
            <a:ext cx="5314950" cy="5161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b="1" i="1">
                <a:latin typeface="Times New Roman"/>
                <a:cs typeface="Times New Roman"/>
              </a:rPr>
              <a:t>Shiga toxin-producing E.coli </a:t>
            </a:r>
            <a:endParaRPr lang="en-US" sz="3200" b="1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9515BA-E9E0-4FE5-9AFB-B085DF81B865}"/>
              </a:ext>
            </a:extLst>
          </p:cNvPr>
          <p:cNvSpPr txBox="1"/>
          <p:nvPr/>
        </p:nvSpPr>
        <p:spPr>
          <a:xfrm>
            <a:off x="555914" y="4216456"/>
            <a:ext cx="4369377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i="1" u="sng" dirty="0">
                <a:latin typeface="Times New Roman"/>
                <a:cs typeface="Times New Roman"/>
              </a:rPr>
              <a:t>Sources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Times New Roman"/>
                <a:cs typeface="Times New Roman"/>
              </a:rPr>
              <a:t>Raw ground beef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Times New Roman"/>
                <a:cs typeface="Times New Roman"/>
              </a:rPr>
              <a:t>Produce</a:t>
            </a:r>
            <a:endParaRPr lang="en-US" sz="20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Times New Roman"/>
                <a:cs typeface="Times New Roman"/>
              </a:rPr>
              <a:t>Raw milk</a:t>
            </a:r>
            <a:endParaRPr lang="en-US" sz="20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Times New Roman"/>
                <a:cs typeface="Times New Roman"/>
              </a:rPr>
              <a:t>Food-handlers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480EC3-EC4C-47F5-ACBA-C33A6BC3CE49}"/>
              </a:ext>
            </a:extLst>
          </p:cNvPr>
          <p:cNvSpPr txBox="1"/>
          <p:nvPr/>
        </p:nvSpPr>
        <p:spPr>
          <a:xfrm>
            <a:off x="5005450" y="3182092"/>
            <a:ext cx="4017818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i="1" u="sng" dirty="0">
                <a:latin typeface="Times New Roman"/>
                <a:cs typeface="Times New Roman"/>
              </a:rPr>
              <a:t>Control Measures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Cook ground beef properly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Prevent cross-contamination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Wash produce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Food from approved sources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Three-legged stool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F0707A-C6EE-4A7A-9134-A074262A363D}"/>
              </a:ext>
            </a:extLst>
          </p:cNvPr>
          <p:cNvSpPr txBox="1"/>
          <p:nvPr/>
        </p:nvSpPr>
        <p:spPr>
          <a:xfrm>
            <a:off x="561109" y="2263734"/>
            <a:ext cx="4193474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i="1" u="sng" dirty="0">
                <a:latin typeface="Times New Roman"/>
                <a:cs typeface="Times New Roman"/>
              </a:rPr>
              <a:t>Symptoms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Severe diarrhea, sometimes bloody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Dehydration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Cramps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Renal (kidney) failure, severe cases</a:t>
            </a:r>
          </a:p>
        </p:txBody>
      </p:sp>
      <p:pic>
        <p:nvPicPr>
          <p:cNvPr id="9" name="Content Placeholder 2">
            <a:extLst>
              <a:ext uri="{FF2B5EF4-FFF2-40B4-BE49-F238E27FC236}">
                <a16:creationId xmlns:a16="http://schemas.microsoft.com/office/drawing/2014/main" id="{9B9A0431-7C89-44BA-9CFF-339A1191E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331" y="228600"/>
            <a:ext cx="2677669" cy="165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75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7DC73-0319-43A2-A8E0-54569D1EA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>
                <a:latin typeface="Times New Roman"/>
                <a:cs typeface="Times New Roman"/>
              </a:rPr>
              <a:t>Hepatitis A</a:t>
            </a:r>
            <a:endParaRPr lang="en-US" sz="6000" b="1" u="sng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68A017-2034-4580-BF7B-30BFDE3AF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6850"/>
            <a:ext cx="5783035" cy="5161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 i="1" dirty="0">
                <a:latin typeface="Times New Roman"/>
                <a:cs typeface="Times New Roman"/>
              </a:rPr>
              <a:t>Disease of the liver, long </a:t>
            </a:r>
            <a:r>
              <a:rPr lang="en-US" sz="2400" b="1" i="1">
                <a:latin typeface="Times New Roman"/>
                <a:cs typeface="Times New Roman"/>
              </a:rPr>
              <a:t>incubation period</a:t>
            </a:r>
            <a:r>
              <a:rPr lang="en-US" sz="3200" b="1" i="1" dirty="0">
                <a:latin typeface="Times New Roman"/>
                <a:cs typeface="Times New Roman"/>
              </a:rPr>
              <a:t>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9515BA-E9E0-4FE5-9AFB-B085DF81B865}"/>
              </a:ext>
            </a:extLst>
          </p:cNvPr>
          <p:cNvSpPr txBox="1"/>
          <p:nvPr/>
        </p:nvSpPr>
        <p:spPr>
          <a:xfrm>
            <a:off x="555914" y="4199197"/>
            <a:ext cx="4369377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i="1" u="sng" dirty="0">
                <a:latin typeface="Times New Roman"/>
                <a:cs typeface="Times New Roman"/>
              </a:rPr>
              <a:t>Sources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Times New Roman"/>
                <a:cs typeface="Times New Roman"/>
              </a:rPr>
              <a:t>Ready to eat foods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Times New Roman"/>
                <a:cs typeface="Times New Roman"/>
              </a:rPr>
              <a:t>Shellstock from contaminated waters</a:t>
            </a:r>
            <a:endParaRPr lang="en-US" sz="20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Times New Roman"/>
                <a:cs typeface="Times New Roman"/>
              </a:rPr>
              <a:t>Food-handlers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480EC3-EC4C-47F5-ACBA-C33A6BC3CE49}"/>
              </a:ext>
            </a:extLst>
          </p:cNvPr>
          <p:cNvSpPr txBox="1"/>
          <p:nvPr/>
        </p:nvSpPr>
        <p:spPr>
          <a:xfrm>
            <a:off x="4918364" y="3182092"/>
            <a:ext cx="4017818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i="1" u="sng" dirty="0">
                <a:latin typeface="Times New Roman"/>
                <a:cs typeface="Times New Roman"/>
              </a:rPr>
              <a:t>Control Measures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2000" dirty="0" err="1">
                <a:latin typeface="Times New Roman"/>
                <a:cs typeface="Times New Roman"/>
              </a:rPr>
              <a:t>Shellstock</a:t>
            </a:r>
            <a:r>
              <a:rPr lang="en-US" sz="2000" dirty="0">
                <a:latin typeface="Times New Roman"/>
                <a:cs typeface="Times New Roman"/>
              </a:rPr>
              <a:t> from approved sources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Three-legged stool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F0707A-C6EE-4A7A-9134-A074262A363D}"/>
              </a:ext>
            </a:extLst>
          </p:cNvPr>
          <p:cNvSpPr txBox="1"/>
          <p:nvPr/>
        </p:nvSpPr>
        <p:spPr>
          <a:xfrm>
            <a:off x="561109" y="2263734"/>
            <a:ext cx="4193474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i="1" u="sng" dirty="0">
                <a:latin typeface="Times New Roman"/>
                <a:cs typeface="Times New Roman"/>
              </a:rPr>
              <a:t>Symptoms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Diarrhea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Nausea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Fever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Jaundice (yellowing of eyes/skin)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CE94BE-FF61-4097-8E1A-3D6BA5F60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57175"/>
            <a:ext cx="2590800" cy="174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47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7DC73-0319-43A2-A8E0-54569D1EA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>
                <a:latin typeface="Times New Roman"/>
                <a:cs typeface="Times New Roman"/>
              </a:rPr>
              <a:t>Shigella</a:t>
            </a:r>
            <a:endParaRPr lang="en-US" sz="6000" b="1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9515BA-E9E0-4FE5-9AFB-B085DF81B865}"/>
              </a:ext>
            </a:extLst>
          </p:cNvPr>
          <p:cNvSpPr txBox="1"/>
          <p:nvPr/>
        </p:nvSpPr>
        <p:spPr>
          <a:xfrm>
            <a:off x="555914" y="3905283"/>
            <a:ext cx="4369377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i="1" u="sng" dirty="0">
                <a:latin typeface="Times New Roman"/>
                <a:cs typeface="Times New Roman"/>
              </a:rPr>
              <a:t>Sources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Food-handlers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Foods easily contaminated by hands, such as salads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Contaminated water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Flies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480EC3-EC4C-47F5-ACBA-C33A6BC3CE49}"/>
              </a:ext>
            </a:extLst>
          </p:cNvPr>
          <p:cNvSpPr txBox="1"/>
          <p:nvPr/>
        </p:nvSpPr>
        <p:spPr>
          <a:xfrm>
            <a:off x="5131566" y="3182092"/>
            <a:ext cx="3757238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i="1" u="sng" dirty="0">
                <a:latin typeface="Times New Roman"/>
                <a:cs typeface="Times New Roman"/>
              </a:rPr>
              <a:t>Control Measures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Three-legged stool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Control flies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Wash produce thoroughly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F0707A-C6EE-4A7A-9134-A074262A363D}"/>
              </a:ext>
            </a:extLst>
          </p:cNvPr>
          <p:cNvSpPr txBox="1"/>
          <p:nvPr/>
        </p:nvSpPr>
        <p:spPr>
          <a:xfrm>
            <a:off x="561109" y="1904505"/>
            <a:ext cx="4193474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i="1" u="sng" dirty="0">
                <a:latin typeface="Times New Roman"/>
                <a:cs typeface="Times New Roman"/>
              </a:rPr>
              <a:t>Symptoms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Diarrhea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Cramps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Dehydration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Fever/chills</a:t>
            </a:r>
          </a:p>
        </p:txBody>
      </p:sp>
      <p:pic>
        <p:nvPicPr>
          <p:cNvPr id="9" name="Content Placeholder 2">
            <a:extLst>
              <a:ext uri="{FF2B5EF4-FFF2-40B4-BE49-F238E27FC236}">
                <a16:creationId xmlns:a16="http://schemas.microsoft.com/office/drawing/2014/main" id="{936889DB-6016-4E93-B9BF-66027891D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230" y="228600"/>
            <a:ext cx="2688770" cy="167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22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7DC73-0319-43A2-A8E0-54569D1EA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64" y="310697"/>
            <a:ext cx="5883729" cy="1347334"/>
          </a:xfrm>
        </p:spPr>
        <p:txBody>
          <a:bodyPr>
            <a:normAutofit/>
          </a:bodyPr>
          <a:lstStyle/>
          <a:p>
            <a:r>
              <a:rPr lang="en-US" sz="4400" b="1" u="sng">
                <a:latin typeface="Times New Roman"/>
                <a:cs typeface="Times New Roman"/>
              </a:rPr>
              <a:t>Listeria monocytogenes</a:t>
            </a:r>
            <a:endParaRPr lang="en-US" sz="4400" b="1" u="sn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9515BA-E9E0-4FE5-9AFB-B085DF81B865}"/>
              </a:ext>
            </a:extLst>
          </p:cNvPr>
          <p:cNvSpPr txBox="1"/>
          <p:nvPr/>
        </p:nvSpPr>
        <p:spPr>
          <a:xfrm>
            <a:off x="555914" y="3905283"/>
            <a:ext cx="4369377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i="1" u="sng" dirty="0">
                <a:latin typeface="Times New Roman"/>
                <a:cs typeface="Times New Roman"/>
              </a:rPr>
              <a:t>Sources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Times New Roman"/>
                <a:cs typeface="Times New Roman"/>
              </a:rPr>
              <a:t>Ready to eat foods</a:t>
            </a:r>
            <a:endParaRPr lang="en-US" sz="20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Times New Roman"/>
                <a:cs typeface="Times New Roman"/>
              </a:rPr>
              <a:t>Unpasteurized dairy products</a:t>
            </a:r>
            <a:endParaRPr lang="en-US" sz="20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Times New Roman"/>
                <a:cs typeface="Times New Roman"/>
              </a:rPr>
              <a:t>Produce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480EC3-EC4C-47F5-ACBA-C33A6BC3CE49}"/>
              </a:ext>
            </a:extLst>
          </p:cNvPr>
          <p:cNvSpPr txBox="1"/>
          <p:nvPr/>
        </p:nvSpPr>
        <p:spPr>
          <a:xfrm>
            <a:off x="5001276" y="3904610"/>
            <a:ext cx="4017818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i="1" u="sng" dirty="0">
                <a:latin typeface="Times New Roman"/>
                <a:cs typeface="Times New Roman"/>
              </a:rPr>
              <a:t>Control Measures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Control time and temperature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Cook foods properly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Food from approved sources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Prevent cross-contamination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F0707A-C6EE-4A7A-9134-A074262A363D}"/>
              </a:ext>
            </a:extLst>
          </p:cNvPr>
          <p:cNvSpPr txBox="1"/>
          <p:nvPr/>
        </p:nvSpPr>
        <p:spPr>
          <a:xfrm>
            <a:off x="561109" y="1916349"/>
            <a:ext cx="4892302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i="1" u="sng" dirty="0">
                <a:latin typeface="Times New Roman"/>
                <a:cs typeface="Times New Roman"/>
              </a:rPr>
              <a:t>Symptoms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Flu-like symptoms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Pregnant women – possible miscarriage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Newborns – pneumonia, meningitis, sepsis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Headache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CD8B40F-6840-465B-89E8-CB91A38E2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40237" y="250371"/>
            <a:ext cx="2503763" cy="166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474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30590CCF104E4FB293BFE4D0A8251620"/>
  <p:tag name="TPVERSION" val="5"/>
  <p:tag name="TPFULLVERSION" val="5.4.1.2"/>
  <p:tag name="PPTVERSION" val="16"/>
  <p:tag name="TPOS" val="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PH PowerPoint Template" id="{90D2A620-255F-44D7-B437-EA18C4A75014}" vid="{57E426EE-57FA-48C3-9992-E6178D172B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PH PowerPoint Template" id="{90D2A620-255F-44D7-B437-EA18C4A75014}" vid="{57E426EE-57FA-48C3-9992-E6178D172B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DDE8E2CAD4EB488532DEFC4BF65DD6" ma:contentTypeVersion="13" ma:contentTypeDescription="Create a new document." ma:contentTypeScope="" ma:versionID="07d37f1efd630d373b8045a0473f15d6">
  <xsd:schema xmlns:xsd="http://www.w3.org/2001/XMLSchema" xmlns:xs="http://www.w3.org/2001/XMLSchema" xmlns:p="http://schemas.microsoft.com/office/2006/metadata/properties" xmlns:ns2="b15f4311-887b-4334-82fb-98aab31ce6b3" xmlns:ns3="263b99f2-fa9f-4eb1-838f-8cdcff7c42ef" targetNamespace="http://schemas.microsoft.com/office/2006/metadata/properties" ma:root="true" ma:fieldsID="53f2d7986eca796d110aacd07e35c934" ns2:_="" ns3:_="">
    <xsd:import namespace="b15f4311-887b-4334-82fb-98aab31ce6b3"/>
    <xsd:import namespace="263b99f2-fa9f-4eb1-838f-8cdcff7c42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Folde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f4311-887b-4334-82fb-98aab31ce6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Folder" ma:index="12" nillable="true" ma:displayName="Folder" ma:internalName="Folder">
      <xsd:simpleType>
        <xsd:restriction base="dms:Text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3b99f2-fa9f-4eb1-838f-8cdcff7c42e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 xmlns="b15f4311-887b-4334-82fb-98aab31ce6b3" xsi:nil="true"/>
  </documentManagement>
</p:properties>
</file>

<file path=customXml/itemProps1.xml><?xml version="1.0" encoding="utf-8"?>
<ds:datastoreItem xmlns:ds="http://schemas.openxmlformats.org/officeDocument/2006/customXml" ds:itemID="{2155F440-4F8A-4875-A3E7-2B7F712496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A7ED72-DE81-4AE0-88DE-4267CDA071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f4311-887b-4334-82fb-98aab31ce6b3"/>
    <ds:schemaRef ds:uri="263b99f2-fa9f-4eb1-838f-8cdcff7c42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4A2474-C88D-4C10-9F94-72709D9E1DDB}">
  <ds:schemaRefs>
    <ds:schemaRef ds:uri="http://schemas.microsoft.com/office/2006/metadata/properties"/>
    <ds:schemaRef ds:uri="http://schemas.microsoft.com/office/infopath/2007/PartnerControls"/>
    <ds:schemaRef ds:uri="b15f4311-887b-4334-82fb-98aab31ce6b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6702</TotalTime>
  <Words>539</Words>
  <Application>Microsoft Office PowerPoint</Application>
  <PresentationFormat>On-screen Show (4:3)</PresentationFormat>
  <Paragraphs>224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Andalus</vt:lpstr>
      <vt:lpstr>Arial</vt:lpstr>
      <vt:lpstr>Arial,Sans-Serif</vt:lpstr>
      <vt:lpstr>Calibri</vt:lpstr>
      <vt:lpstr>Calibri Light</vt:lpstr>
      <vt:lpstr>Times New Roman</vt:lpstr>
      <vt:lpstr>1_Office Theme</vt:lpstr>
      <vt:lpstr>Office Theme</vt:lpstr>
      <vt:lpstr>Foodborne Illnesses</vt:lpstr>
      <vt:lpstr>Control Measures</vt:lpstr>
      <vt:lpstr>Norovirus</vt:lpstr>
      <vt:lpstr>Salmonella typhi</vt:lpstr>
      <vt:lpstr>Salmonella</vt:lpstr>
      <vt:lpstr>Escherichia coli</vt:lpstr>
      <vt:lpstr>Hepatitis A</vt:lpstr>
      <vt:lpstr>Shigella</vt:lpstr>
      <vt:lpstr>Listeria monocytogenes</vt:lpstr>
      <vt:lpstr>Staphylococcus aureus</vt:lpstr>
      <vt:lpstr>Campylobacter jejuni</vt:lpstr>
      <vt:lpstr>Clostridium perfrigens</vt:lpstr>
      <vt:lpstr>Clostridium botulinum</vt:lpstr>
      <vt:lpstr>Vibrio spp.</vt:lpstr>
      <vt:lpstr>Bacillus cereus</vt:lpstr>
      <vt:lpstr>END OF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DPHIT</dc:creator>
  <cp:lastModifiedBy>McKenzie, Melissa R</cp:lastModifiedBy>
  <cp:revision>984</cp:revision>
  <cp:lastPrinted>2016-06-01T18:35:35Z</cp:lastPrinted>
  <dcterms:created xsi:type="dcterms:W3CDTF">2015-07-30T15:54:09Z</dcterms:created>
  <dcterms:modified xsi:type="dcterms:W3CDTF">2021-02-24T14:50:21Z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0x0101003EDDE8E2CAD4EB488532DEFC4BF65DD6</vt:lpwstr>
  </property>
</Properties>
</file>